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2"/>
  </p:handoutMasterIdLst>
  <p:sldIdLst>
    <p:sldId id="322" r:id="rId2"/>
    <p:sldId id="268" r:id="rId3"/>
    <p:sldId id="324" r:id="rId4"/>
    <p:sldId id="277" r:id="rId5"/>
    <p:sldId id="281" r:id="rId6"/>
    <p:sldId id="282" r:id="rId7"/>
    <p:sldId id="325" r:id="rId8"/>
    <p:sldId id="328" r:id="rId9"/>
    <p:sldId id="295" r:id="rId10"/>
    <p:sldId id="285" r:id="rId11"/>
    <p:sldId id="286" r:id="rId12"/>
    <p:sldId id="287" r:id="rId13"/>
    <p:sldId id="303" r:id="rId14"/>
    <p:sldId id="284" r:id="rId15"/>
    <p:sldId id="306" r:id="rId16"/>
    <p:sldId id="313" r:id="rId17"/>
    <p:sldId id="327" r:id="rId18"/>
    <p:sldId id="288" r:id="rId19"/>
    <p:sldId id="314" r:id="rId20"/>
    <p:sldId id="289" r:id="rId21"/>
    <p:sldId id="309" r:id="rId22"/>
    <p:sldId id="291" r:id="rId23"/>
    <p:sldId id="292" r:id="rId24"/>
    <p:sldId id="326" r:id="rId25"/>
    <p:sldId id="280" r:id="rId26"/>
    <p:sldId id="307" r:id="rId27"/>
    <p:sldId id="308" r:id="rId28"/>
    <p:sldId id="315" r:id="rId29"/>
    <p:sldId id="269" r:id="rId30"/>
    <p:sldId id="32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742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2E75B6"/>
    <a:srgbClr val="5B9BD5"/>
    <a:srgbClr val="1D6295"/>
    <a:srgbClr val="404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70" d="100"/>
          <a:sy n="70" d="100"/>
        </p:scale>
        <p:origin x="536" y="96"/>
      </p:cViewPr>
      <p:guideLst>
        <p:guide orient="horz" pos="2115"/>
        <p:guide pos="7423"/>
      </p:guideLst>
    </p:cSldViewPr>
  </p:slideViewPr>
  <p:notesTextViewPr>
    <p:cViewPr>
      <p:scale>
        <a:sx n="1" d="1"/>
        <a:sy n="1" d="1"/>
      </p:scale>
      <p:origin x="0" y="0"/>
    </p:cViewPr>
  </p:notesTextViewPr>
  <p:notesViewPr>
    <p:cSldViewPr snapToGrid="0" showGuides="1">
      <p:cViewPr varScale="1">
        <p:scale>
          <a:sx n="53" d="100"/>
          <a:sy n="53" d="100"/>
        </p:scale>
        <p:origin x="1515"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AFC8FD-57A8-4FBA-83C2-A3B2D1714096}" type="datetimeFigureOut">
              <a:rPr lang="zh-CN" altLang="en-US" smtClean="0"/>
              <a:t>2020/5/10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DEEB99-8560-4142-AAD9-4FF54925BFCE}" type="slidenum">
              <a:rPr lang="zh-CN" altLang="en-US" smtClean="0"/>
              <a:t>‹#›</a:t>
            </a:fld>
            <a:endParaRPr lang="zh-CN" altLang="en-US"/>
          </a:p>
        </p:txBody>
      </p:sp>
    </p:spTree>
    <p:extLst>
      <p:ext uri="{BB962C8B-B14F-4D97-AF65-F5344CB8AC3E}">
        <p14:creationId xmlns:p14="http://schemas.microsoft.com/office/powerpoint/2010/main" val="27128969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2" descr="C:\Users\PC4\Desktop\ppt图\view.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PC4\Desktop\ppt图\石大无背景图.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83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325514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10709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390441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305612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382736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90000"/>
            <a:lum/>
          </a:blip>
          <a:srcRect/>
          <a:stretch>
            <a:fillRect l="-2000" r="-2000"/>
          </a:stretch>
        </a:blipFill>
        <a:effectLst/>
      </p:bgPr>
    </p:bg>
    <p:spTree>
      <p:nvGrpSpPr>
        <p:cNvPr id="1" name=""/>
        <p:cNvGrpSpPr/>
        <p:nvPr/>
      </p:nvGrpSpPr>
      <p:grpSpPr>
        <a:xfrm>
          <a:off x="0" y="0"/>
          <a:ext cx="0" cy="0"/>
          <a:chOff x="0" y="0"/>
          <a:chExt cx="0" cy="0"/>
        </a:xfrm>
      </p:grpSpPr>
      <p:sp>
        <p:nvSpPr>
          <p:cNvPr id="5" name="矩形 4"/>
          <p:cNvSpPr/>
          <p:nvPr userDrawn="1"/>
        </p:nvSpPr>
        <p:spPr>
          <a:xfrm>
            <a:off x="0" y="309266"/>
            <a:ext cx="12192000" cy="728901"/>
          </a:xfrm>
          <a:prstGeom prst="rect">
            <a:avLst/>
          </a:prstGeom>
          <a:gradFill flip="none" rotWithShape="1">
            <a:gsLst>
              <a:gs pos="3000">
                <a:schemeClr val="accent1">
                  <a:lumMod val="5000"/>
                  <a:lumOff val="95000"/>
                </a:schemeClr>
              </a:gs>
              <a:gs pos="47000">
                <a:srgbClr val="2E75B6"/>
              </a:gs>
              <a:gs pos="32000">
                <a:schemeClr val="accent1">
                  <a:lumMod val="45000"/>
                  <a:lumOff val="55000"/>
                </a:schemeClr>
              </a:gs>
              <a:gs pos="15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descr="C:\Users\PC4\Desktop\ppt图\view.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PC4\Desktop\ppt图\石大无背景图.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0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a:xfrm>
            <a:off x="0" y="309266"/>
            <a:ext cx="12192000" cy="728901"/>
          </a:xfrm>
          <a:prstGeom prst="rect">
            <a:avLst/>
          </a:prstGeom>
          <a:gradFill flip="none" rotWithShape="1">
            <a:gsLst>
              <a:gs pos="3000">
                <a:schemeClr val="accent1">
                  <a:lumMod val="5000"/>
                  <a:lumOff val="95000"/>
                </a:schemeClr>
              </a:gs>
              <a:gs pos="47000">
                <a:srgbClr val="2E75B6"/>
              </a:gs>
              <a:gs pos="32000">
                <a:schemeClr val="accent1">
                  <a:lumMod val="45000"/>
                  <a:lumOff val="55000"/>
                </a:schemeClr>
              </a:gs>
              <a:gs pos="15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C:\Users\PC4\Desktop\ppt图\view.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C4\Desktop\ppt图\石大无背景图.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307946" y="422516"/>
            <a:ext cx="6516216" cy="523220"/>
          </a:xfrm>
          <a:prstGeom prst="rect">
            <a:avLst/>
          </a:prstGeom>
        </p:spPr>
        <p:txBody>
          <a:bodyPr wrap="square">
            <a:spAutoFit/>
          </a:bodyPr>
          <a:lstStyle/>
          <a:p>
            <a:r>
              <a:rPr lang="zh-CN" altLang="en-US" sz="2800" b="1" smtClean="0">
                <a:solidFill>
                  <a:schemeClr val="bg1"/>
                </a:solidFill>
                <a:latin typeface="微软雅黑" pitchFamily="34" charset="-122"/>
                <a:ea typeface="微软雅黑" pitchFamily="34" charset="-122"/>
              </a:rPr>
              <a:t>一</a:t>
            </a:r>
            <a:r>
              <a:rPr lang="en-US" altLang="zh-CN" sz="2800" b="1" smtClean="0">
                <a:solidFill>
                  <a:schemeClr val="bg1"/>
                </a:solidFill>
                <a:latin typeface="微软雅黑" pitchFamily="34" charset="-122"/>
                <a:ea typeface="微软雅黑" pitchFamily="34" charset="-122"/>
              </a:rPr>
              <a:t>. </a:t>
            </a:r>
            <a:r>
              <a:rPr lang="zh-CN" altLang="en-US" sz="2800" b="1">
                <a:solidFill>
                  <a:schemeClr val="bg1"/>
                </a:solidFill>
                <a:latin typeface="微软雅黑" pitchFamily="34" charset="-122"/>
                <a:ea typeface="微软雅黑" pitchFamily="34" charset="-122"/>
              </a:rPr>
              <a:t>选</a:t>
            </a:r>
            <a:r>
              <a:rPr lang="zh-CN" altLang="en-US" sz="2800" b="1" smtClean="0">
                <a:solidFill>
                  <a:schemeClr val="bg1"/>
                </a:solidFill>
                <a:latin typeface="微软雅黑" pitchFamily="34" charset="-122"/>
                <a:ea typeface="微软雅黑" pitchFamily="34" charset="-122"/>
              </a:rPr>
              <a:t>题背景与意义</a:t>
            </a:r>
            <a:endParaRPr lang="zh-CN" altLang="en-US" sz="2800" dirty="0">
              <a:solidFill>
                <a:schemeClr val="bg1"/>
              </a:solidFill>
            </a:endParaRPr>
          </a:p>
        </p:txBody>
      </p:sp>
    </p:spTree>
    <p:extLst>
      <p:ext uri="{BB962C8B-B14F-4D97-AF65-F5344CB8AC3E}">
        <p14:creationId xmlns:p14="http://schemas.microsoft.com/office/powerpoint/2010/main" val="36705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7" name="矩形 6"/>
          <p:cNvSpPr/>
          <p:nvPr userDrawn="1"/>
        </p:nvSpPr>
        <p:spPr>
          <a:xfrm>
            <a:off x="0" y="309266"/>
            <a:ext cx="12192000" cy="728901"/>
          </a:xfrm>
          <a:prstGeom prst="rect">
            <a:avLst/>
          </a:prstGeom>
          <a:gradFill flip="none" rotWithShape="1">
            <a:gsLst>
              <a:gs pos="3000">
                <a:schemeClr val="accent1">
                  <a:lumMod val="5000"/>
                  <a:lumOff val="95000"/>
                </a:schemeClr>
              </a:gs>
              <a:gs pos="47000">
                <a:srgbClr val="2E75B6"/>
              </a:gs>
              <a:gs pos="32000">
                <a:schemeClr val="accent1">
                  <a:lumMod val="45000"/>
                  <a:lumOff val="55000"/>
                </a:schemeClr>
              </a:gs>
              <a:gs pos="15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C:\Users\PC4\Desktop\ppt图\view.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C4\Desktop\ppt图\石大无背景图.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307946" y="422516"/>
            <a:ext cx="6516216" cy="523220"/>
          </a:xfrm>
          <a:prstGeom prst="rect">
            <a:avLst/>
          </a:prstGeom>
        </p:spPr>
        <p:txBody>
          <a:bodyPr wrap="square">
            <a:spAutoFit/>
          </a:bodyPr>
          <a:lstStyle/>
          <a:p>
            <a:r>
              <a:rPr lang="zh-CN" altLang="en-US" sz="2800" b="1" smtClean="0">
                <a:solidFill>
                  <a:schemeClr val="bg1"/>
                </a:solidFill>
                <a:latin typeface="微软雅黑" pitchFamily="34" charset="-122"/>
                <a:ea typeface="微软雅黑" pitchFamily="34" charset="-122"/>
              </a:rPr>
              <a:t>二</a:t>
            </a:r>
            <a:r>
              <a:rPr lang="en-US" altLang="zh-CN" sz="2800" b="1" smtClean="0">
                <a:solidFill>
                  <a:schemeClr val="bg1"/>
                </a:solidFill>
                <a:latin typeface="微软雅黑" pitchFamily="34" charset="-122"/>
                <a:ea typeface="微软雅黑" pitchFamily="34" charset="-122"/>
              </a:rPr>
              <a:t>. </a:t>
            </a:r>
            <a:r>
              <a:rPr lang="zh-CN" altLang="en-US" sz="2800" b="1" smtClean="0">
                <a:solidFill>
                  <a:schemeClr val="bg1"/>
                </a:solidFill>
                <a:latin typeface="微软雅黑" pitchFamily="34" charset="-122"/>
                <a:ea typeface="微软雅黑" pitchFamily="34" charset="-122"/>
              </a:rPr>
              <a:t>研究的内容与方法</a:t>
            </a:r>
            <a:endParaRPr lang="zh-CN" altLang="en-US" sz="2800" dirty="0">
              <a:solidFill>
                <a:schemeClr val="bg1"/>
              </a:solidFill>
            </a:endParaRPr>
          </a:p>
        </p:txBody>
      </p:sp>
    </p:spTree>
    <p:extLst>
      <p:ext uri="{BB962C8B-B14F-4D97-AF65-F5344CB8AC3E}">
        <p14:creationId xmlns:p14="http://schemas.microsoft.com/office/powerpoint/2010/main" val="3829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矩形 6"/>
          <p:cNvSpPr/>
          <p:nvPr userDrawn="1"/>
        </p:nvSpPr>
        <p:spPr>
          <a:xfrm>
            <a:off x="0" y="309266"/>
            <a:ext cx="12192000" cy="728901"/>
          </a:xfrm>
          <a:prstGeom prst="rect">
            <a:avLst/>
          </a:prstGeom>
          <a:gradFill flip="none" rotWithShape="1">
            <a:gsLst>
              <a:gs pos="3000">
                <a:schemeClr val="accent1">
                  <a:lumMod val="5000"/>
                  <a:lumOff val="95000"/>
                </a:schemeClr>
              </a:gs>
              <a:gs pos="47000">
                <a:srgbClr val="2E75B6"/>
              </a:gs>
              <a:gs pos="32000">
                <a:schemeClr val="accent1">
                  <a:lumMod val="45000"/>
                  <a:lumOff val="55000"/>
                </a:schemeClr>
              </a:gs>
              <a:gs pos="15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C:\Users\PC4\Desktop\ppt图\view.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C4\Desktop\ppt图\石大无背景图.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307946" y="422516"/>
            <a:ext cx="6516216" cy="523220"/>
          </a:xfrm>
          <a:prstGeom prst="rect">
            <a:avLst/>
          </a:prstGeom>
        </p:spPr>
        <p:txBody>
          <a:bodyPr wrap="square">
            <a:spAutoFit/>
          </a:bodyPr>
          <a:lstStyle/>
          <a:p>
            <a:r>
              <a:rPr lang="zh-CN" altLang="en-US" sz="2800" b="1">
                <a:solidFill>
                  <a:schemeClr val="bg1"/>
                </a:solidFill>
                <a:latin typeface="微软雅黑" pitchFamily="34" charset="-122"/>
                <a:ea typeface="微软雅黑" pitchFamily="34" charset="-122"/>
              </a:rPr>
              <a:t>三</a:t>
            </a:r>
            <a:r>
              <a:rPr lang="en-US" altLang="zh-CN" sz="2800" b="1" smtClean="0">
                <a:solidFill>
                  <a:schemeClr val="bg1"/>
                </a:solidFill>
                <a:latin typeface="微软雅黑" pitchFamily="34" charset="-122"/>
                <a:ea typeface="微软雅黑" pitchFamily="34" charset="-122"/>
              </a:rPr>
              <a:t>. </a:t>
            </a:r>
            <a:r>
              <a:rPr lang="zh-CN" altLang="en-US" sz="2800" b="1" smtClean="0">
                <a:solidFill>
                  <a:schemeClr val="bg1"/>
                </a:solidFill>
                <a:latin typeface="微软雅黑" pitchFamily="34" charset="-122"/>
                <a:ea typeface="微软雅黑" pitchFamily="34" charset="-122"/>
              </a:rPr>
              <a:t>系统的设计与实现</a:t>
            </a:r>
            <a:endParaRPr lang="zh-CN" altLang="en-US" sz="2800" dirty="0">
              <a:solidFill>
                <a:schemeClr val="bg1"/>
              </a:solidFill>
            </a:endParaRPr>
          </a:p>
        </p:txBody>
      </p:sp>
    </p:spTree>
    <p:extLst>
      <p:ext uri="{BB962C8B-B14F-4D97-AF65-F5344CB8AC3E}">
        <p14:creationId xmlns:p14="http://schemas.microsoft.com/office/powerpoint/2010/main" val="1054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7" name="矩形 6"/>
          <p:cNvSpPr/>
          <p:nvPr userDrawn="1"/>
        </p:nvSpPr>
        <p:spPr>
          <a:xfrm>
            <a:off x="0" y="309266"/>
            <a:ext cx="12192000" cy="728901"/>
          </a:xfrm>
          <a:prstGeom prst="rect">
            <a:avLst/>
          </a:prstGeom>
          <a:gradFill flip="none" rotWithShape="1">
            <a:gsLst>
              <a:gs pos="3000">
                <a:schemeClr val="accent1">
                  <a:lumMod val="5000"/>
                  <a:lumOff val="95000"/>
                </a:schemeClr>
              </a:gs>
              <a:gs pos="47000">
                <a:srgbClr val="2E75B6"/>
              </a:gs>
              <a:gs pos="32000">
                <a:schemeClr val="accent1">
                  <a:lumMod val="45000"/>
                  <a:lumOff val="55000"/>
                </a:schemeClr>
              </a:gs>
              <a:gs pos="15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C:\Users\PC4\Desktop\ppt图\view.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4532" y="360180"/>
            <a:ext cx="2808312" cy="605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C4\Desktop\ppt图\石大无背景图.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94452" y="309267"/>
            <a:ext cx="647235" cy="7289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307946" y="422516"/>
            <a:ext cx="6516216" cy="523220"/>
          </a:xfrm>
          <a:prstGeom prst="rect">
            <a:avLst/>
          </a:prstGeom>
        </p:spPr>
        <p:txBody>
          <a:bodyPr wrap="square">
            <a:spAutoFit/>
          </a:bodyPr>
          <a:lstStyle/>
          <a:p>
            <a:r>
              <a:rPr lang="zh-CN" altLang="en-US" sz="2800" b="1" smtClean="0">
                <a:solidFill>
                  <a:schemeClr val="bg1"/>
                </a:solidFill>
                <a:latin typeface="微软雅黑" pitchFamily="34" charset="-122"/>
                <a:ea typeface="微软雅黑" pitchFamily="34" charset="-122"/>
              </a:rPr>
              <a:t>四</a:t>
            </a:r>
            <a:r>
              <a:rPr lang="en-US" altLang="zh-CN" sz="2800" b="1" smtClean="0">
                <a:solidFill>
                  <a:schemeClr val="bg1"/>
                </a:solidFill>
                <a:latin typeface="微软雅黑" pitchFamily="34" charset="-122"/>
                <a:ea typeface="微软雅黑" pitchFamily="34" charset="-122"/>
              </a:rPr>
              <a:t>. </a:t>
            </a:r>
            <a:r>
              <a:rPr lang="zh-CN" altLang="en-US" sz="2800" b="1" smtClean="0">
                <a:solidFill>
                  <a:schemeClr val="bg1"/>
                </a:solidFill>
                <a:latin typeface="微软雅黑" pitchFamily="34" charset="-122"/>
                <a:ea typeface="微软雅黑" pitchFamily="34" charset="-122"/>
              </a:rPr>
              <a:t>结论与改进</a:t>
            </a:r>
            <a:endParaRPr lang="zh-CN" altLang="en-US" sz="2800" dirty="0">
              <a:solidFill>
                <a:schemeClr val="bg1"/>
              </a:solidFill>
            </a:endParaRPr>
          </a:p>
        </p:txBody>
      </p:sp>
    </p:spTree>
    <p:extLst>
      <p:ext uri="{BB962C8B-B14F-4D97-AF65-F5344CB8AC3E}">
        <p14:creationId xmlns:p14="http://schemas.microsoft.com/office/powerpoint/2010/main" val="137376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324090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415288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FEF8652-61A3-4A03-AB33-0F150B756BC0}" type="datetimeFigureOut">
              <a:rPr lang="zh-CN" altLang="en-US" smtClean="0"/>
              <a:t>2020/5/10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197315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l="-2000" r="-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EF8652-61A3-4A03-AB33-0F150B756BC0}" type="datetimeFigureOut">
              <a:rPr lang="zh-CN" altLang="en-US" smtClean="0"/>
              <a:t>2020/5/10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7E40B-4017-41ED-8532-B9AB1BBD8BC2}" type="slidenum">
              <a:rPr lang="zh-CN" altLang="en-US" smtClean="0"/>
              <a:t>‹#›</a:t>
            </a:fld>
            <a:endParaRPr lang="zh-CN" altLang="en-US"/>
          </a:p>
        </p:txBody>
      </p:sp>
    </p:spTree>
    <p:extLst>
      <p:ext uri="{BB962C8B-B14F-4D97-AF65-F5344CB8AC3E}">
        <p14:creationId xmlns:p14="http://schemas.microsoft.com/office/powerpoint/2010/main" val="258284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0"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p:nvPr/>
        </p:nvSpPr>
        <p:spPr>
          <a:xfrm>
            <a:off x="0" y="0"/>
            <a:ext cx="12192000" cy="5120640"/>
          </a:xfrm>
          <a:custGeom>
            <a:avLst/>
            <a:gdLst>
              <a:gd name="connsiteX0" fmla="*/ 0 w 9144000"/>
              <a:gd name="connsiteY0" fmla="*/ 0 h 2787774"/>
              <a:gd name="connsiteX1" fmla="*/ 9144000 w 9144000"/>
              <a:gd name="connsiteY1" fmla="*/ 0 h 2787774"/>
              <a:gd name="connsiteX2" fmla="*/ 9144000 w 9144000"/>
              <a:gd name="connsiteY2" fmla="*/ 2787774 h 2787774"/>
              <a:gd name="connsiteX3" fmla="*/ 0 w 9144000"/>
              <a:gd name="connsiteY3" fmla="*/ 2787774 h 2787774"/>
              <a:gd name="connsiteX4" fmla="*/ 0 w 9144000"/>
              <a:gd name="connsiteY4" fmla="*/ 0 h 2787774"/>
              <a:gd name="connsiteX0-1" fmla="*/ 0 w 9144000"/>
              <a:gd name="connsiteY0-2" fmla="*/ 0 h 3474783"/>
              <a:gd name="connsiteX1-3" fmla="*/ 9144000 w 9144000"/>
              <a:gd name="connsiteY1-4" fmla="*/ 0 h 3474783"/>
              <a:gd name="connsiteX2-5" fmla="*/ 9144000 w 9144000"/>
              <a:gd name="connsiteY2-6" fmla="*/ 2787774 h 3474783"/>
              <a:gd name="connsiteX3-7" fmla="*/ 0 w 9144000"/>
              <a:gd name="connsiteY3-8" fmla="*/ 2787774 h 3474783"/>
              <a:gd name="connsiteX4-9" fmla="*/ 0 w 9144000"/>
              <a:gd name="connsiteY4-10" fmla="*/ 0 h 3474783"/>
              <a:gd name="connsiteX0-11" fmla="*/ 0 w 9144000"/>
              <a:gd name="connsiteY0-12" fmla="*/ 0 h 3576258"/>
              <a:gd name="connsiteX1-13" fmla="*/ 9144000 w 9144000"/>
              <a:gd name="connsiteY1-14" fmla="*/ 0 h 3576258"/>
              <a:gd name="connsiteX2-15" fmla="*/ 9144000 w 9144000"/>
              <a:gd name="connsiteY2-16" fmla="*/ 2787774 h 3576258"/>
              <a:gd name="connsiteX3-17" fmla="*/ 0 w 9144000"/>
              <a:gd name="connsiteY3-18" fmla="*/ 2787774 h 3576258"/>
              <a:gd name="connsiteX4-19" fmla="*/ 0 w 9144000"/>
              <a:gd name="connsiteY4-20" fmla="*/ 0 h 3576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3576258">
                <a:moveTo>
                  <a:pt x="0" y="0"/>
                </a:moveTo>
                <a:lnTo>
                  <a:pt x="9144000" y="0"/>
                </a:lnTo>
                <a:lnTo>
                  <a:pt x="9144000" y="2787774"/>
                </a:lnTo>
                <a:cubicBezTo>
                  <a:pt x="7685315" y="3201431"/>
                  <a:pt x="4593771" y="4333546"/>
                  <a:pt x="0" y="2787774"/>
                </a:cubicBezTo>
                <a:lnTo>
                  <a:pt x="0" y="0"/>
                </a:lnTo>
                <a:close/>
              </a:path>
            </a:pathLst>
          </a:cu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D6295"/>
              </a:solidFill>
            </a:endParaRPr>
          </a:p>
        </p:txBody>
      </p:sp>
      <p:sp>
        <p:nvSpPr>
          <p:cNvPr id="3" name="文本框 26"/>
          <p:cNvSpPr txBox="1">
            <a:spLocks noChangeArrowheads="1"/>
          </p:cNvSpPr>
          <p:nvPr/>
        </p:nvSpPr>
        <p:spPr bwMode="auto">
          <a:xfrm>
            <a:off x="7804174" y="5308727"/>
            <a:ext cx="4288258" cy="1015663"/>
          </a:xfrm>
          <a:prstGeom prst="rect">
            <a:avLst/>
          </a:prstGeom>
          <a:noFill/>
          <a:ln w="9525">
            <a:noFill/>
            <a:miter lim="800000"/>
          </a:ln>
        </p:spPr>
        <p:txBody>
          <a:bodyPr wrap="square">
            <a:spAutoFit/>
          </a:bodyPr>
          <a:lstStyle/>
          <a:p>
            <a:pPr algn="ctr">
              <a:lnSpc>
                <a:spcPct val="150000"/>
              </a:lnSpc>
            </a:pPr>
            <a:r>
              <a:rPr kumimoji="1" lang="zh-CN" altLang="en-US" sz="2000" b="1" smtClean="0">
                <a:latin typeface="微软雅黑" panose="020B0503020204020204" pitchFamily="34" charset="-122"/>
                <a:ea typeface="微软雅黑" panose="020B0503020204020204" pitchFamily="34" charset="-122"/>
                <a:cs typeface="思源黑体 CN Medium"/>
              </a:rPr>
              <a:t>答辩人</a:t>
            </a:r>
            <a:r>
              <a:rPr kumimoji="1" lang="zh-CN" altLang="en-US" sz="2000" b="1" dirty="0" smtClean="0">
                <a:latin typeface="微软雅黑" panose="020B0503020204020204" pitchFamily="34" charset="-122"/>
                <a:ea typeface="微软雅黑" panose="020B0503020204020204" pitchFamily="34" charset="-122"/>
                <a:cs typeface="思源黑体 CN Medium"/>
              </a:rPr>
              <a:t>：李</a:t>
            </a:r>
            <a:r>
              <a:rPr kumimoji="1" lang="zh-CN" altLang="en-US" sz="2000" b="1" smtClean="0">
                <a:latin typeface="微软雅黑" panose="020B0503020204020204" pitchFamily="34" charset="-122"/>
                <a:ea typeface="微软雅黑" panose="020B0503020204020204" pitchFamily="34" charset="-122"/>
                <a:cs typeface="思源黑体 CN Medium"/>
              </a:rPr>
              <a:t>乔楠</a:t>
            </a:r>
            <a:endParaRPr kumimoji="1" lang="en-US" altLang="zh-CN" sz="2000" b="1" dirty="0" smtClean="0">
              <a:latin typeface="微软雅黑" panose="020B0503020204020204" pitchFamily="34" charset="-122"/>
              <a:ea typeface="微软雅黑" panose="020B0503020204020204" pitchFamily="34" charset="-122"/>
              <a:cs typeface="思源黑体 CN Medium"/>
            </a:endParaRPr>
          </a:p>
          <a:p>
            <a:pPr algn="ctr">
              <a:lnSpc>
                <a:spcPct val="150000"/>
              </a:lnSpc>
            </a:pPr>
            <a:r>
              <a:rPr kumimoji="1" lang="zh-CN" altLang="en-US" sz="2000" b="1" smtClean="0">
                <a:latin typeface="微软雅黑" panose="020B0503020204020204" pitchFamily="34" charset="-122"/>
                <a:ea typeface="微软雅黑" panose="020B0503020204020204" pitchFamily="34" charset="-122"/>
                <a:cs typeface="思源黑体 CN Medium"/>
              </a:rPr>
              <a:t>导师：刘伟锋 教授</a:t>
            </a:r>
            <a:endParaRPr kumimoji="1" lang="en-US" altLang="zh-CN" sz="2000" b="1" dirty="0" smtClean="0">
              <a:latin typeface="微软雅黑" panose="020B0503020204020204" pitchFamily="34" charset="-122"/>
              <a:ea typeface="微软雅黑" panose="020B0503020204020204" pitchFamily="34" charset="-122"/>
              <a:cs typeface="思源黑体 CN Medium"/>
            </a:endParaRPr>
          </a:p>
        </p:txBody>
      </p:sp>
      <p:sp>
        <p:nvSpPr>
          <p:cNvPr id="4" name="矩形 3"/>
          <p:cNvSpPr/>
          <p:nvPr/>
        </p:nvSpPr>
        <p:spPr>
          <a:xfrm>
            <a:off x="802105" y="1867803"/>
            <a:ext cx="10587790" cy="2300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smtClean="0">
                <a:latin typeface="微软雅黑" pitchFamily="34" charset="-122"/>
                <a:ea typeface="微软雅黑" pitchFamily="34" charset="-122"/>
              </a:rPr>
              <a:t> </a:t>
            </a:r>
            <a:r>
              <a:rPr lang="zh-CN" altLang="zh-CN" sz="6000" b="1" dirty="0" smtClean="0">
                <a:solidFill>
                  <a:schemeClr val="bg1"/>
                </a:solidFill>
                <a:latin typeface="微软雅黑" pitchFamily="34" charset="-122"/>
                <a:ea typeface="微软雅黑" pitchFamily="34" charset="-122"/>
              </a:rPr>
              <a:t>碳纤维抽油杆</a:t>
            </a:r>
            <a:r>
              <a:rPr lang="zh-CN" altLang="zh-CN" sz="6000" b="1" dirty="0">
                <a:solidFill>
                  <a:schemeClr val="bg1"/>
                </a:solidFill>
                <a:latin typeface="微软雅黑" pitchFamily="34" charset="-122"/>
                <a:ea typeface="微软雅黑" pitchFamily="34" charset="-122"/>
              </a:rPr>
              <a:t>显微图像</a:t>
            </a:r>
            <a:r>
              <a:rPr lang="en-US" altLang="zh-CN" sz="6000" b="1" dirty="0">
                <a:solidFill>
                  <a:schemeClr val="bg1"/>
                </a:solidFill>
                <a:latin typeface="微软雅黑" pitchFamily="34" charset="-122"/>
                <a:ea typeface="微软雅黑" pitchFamily="34" charset="-122"/>
              </a:rPr>
              <a:t/>
            </a:r>
            <a:br>
              <a:rPr lang="en-US" altLang="zh-CN" sz="6000" b="1" dirty="0">
                <a:solidFill>
                  <a:schemeClr val="bg1"/>
                </a:solidFill>
                <a:latin typeface="微软雅黑" pitchFamily="34" charset="-122"/>
                <a:ea typeface="微软雅黑" pitchFamily="34" charset="-122"/>
              </a:rPr>
            </a:br>
            <a:r>
              <a:rPr lang="zh-CN" altLang="zh-CN" sz="6000" b="1" dirty="0">
                <a:solidFill>
                  <a:schemeClr val="bg1"/>
                </a:solidFill>
                <a:latin typeface="微软雅黑" pitchFamily="34" charset="-122"/>
                <a:ea typeface="微软雅黑" pitchFamily="34" charset="-122"/>
              </a:rPr>
              <a:t>检测与分析系统的研究与开发</a:t>
            </a:r>
            <a:endParaRPr lang="zh-CN" altLang="en-US" sz="6000" b="1" dirty="0">
              <a:solidFill>
                <a:schemeClr val="bg1"/>
              </a:solidFill>
              <a:latin typeface="微软雅黑" pitchFamily="34" charset="-122"/>
              <a:ea typeface="微软雅黑" pitchFamily="34" charset="-122"/>
            </a:endParaRPr>
          </a:p>
        </p:txBody>
      </p:sp>
      <p:sp>
        <p:nvSpPr>
          <p:cNvPr id="5" name="椭圆 4"/>
          <p:cNvSpPr/>
          <p:nvPr/>
        </p:nvSpPr>
        <p:spPr>
          <a:xfrm>
            <a:off x="258631" y="58767"/>
            <a:ext cx="2056394" cy="2030290"/>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descr="C:\Users\PC4\Desktop\ppt图\石大无背景图.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64" y="68327"/>
            <a:ext cx="1794328" cy="2020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PC4\Desktop\ppt图\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442" y="648371"/>
            <a:ext cx="3790813" cy="817985"/>
          </a:xfrm>
          <a:prstGeom prst="rect">
            <a:avLst/>
          </a:prstGeom>
          <a:noFill/>
          <a:extLst>
            <a:ext uri="{909E8E84-426E-40DD-AFC4-6F175D3DCCD1}">
              <a14:hiddenFill xmlns:a14="http://schemas.microsoft.com/office/drawing/2010/main">
                <a:solidFill>
                  <a:srgbClr val="FFFFFF"/>
                </a:solidFill>
              </a14:hiddenFill>
            </a:ext>
          </a:extLst>
        </p:spPr>
      </p:pic>
      <p:sp>
        <p:nvSpPr>
          <p:cNvPr id="8" name="直接连接符 834"/>
          <p:cNvSpPr>
            <a:spLocks noChangeShapeType="1"/>
          </p:cNvSpPr>
          <p:nvPr/>
        </p:nvSpPr>
        <p:spPr bwMode="auto">
          <a:xfrm>
            <a:off x="869357" y="4039157"/>
            <a:ext cx="10386907" cy="0"/>
          </a:xfrm>
          <a:prstGeom prst="line">
            <a:avLst/>
          </a:prstGeom>
          <a:noFill/>
          <a:ln w="381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charset="-122"/>
              <a:ea typeface="微软雅黑" panose="020B0503020204020204" charset="-122"/>
            </a:endParaRPr>
          </a:p>
        </p:txBody>
      </p:sp>
      <p:sp>
        <p:nvSpPr>
          <p:cNvPr id="9" name="文本框 8"/>
          <p:cNvSpPr txBox="1"/>
          <p:nvPr/>
        </p:nvSpPr>
        <p:spPr>
          <a:xfrm>
            <a:off x="3943154" y="4090442"/>
            <a:ext cx="3861020" cy="369332"/>
          </a:xfrm>
          <a:prstGeom prst="rect">
            <a:avLst/>
          </a:prstGeom>
          <a:noFill/>
        </p:spPr>
        <p:txBody>
          <a:bodyPr wrap="square" rtlCol="0">
            <a:spAutoFit/>
          </a:bodyPr>
          <a:lstStyle/>
          <a:p>
            <a:r>
              <a:rPr lang="zh-CN" altLang="en-US" b="1" smtClean="0">
                <a:solidFill>
                  <a:schemeClr val="bg1"/>
                </a:solidFill>
                <a:latin typeface="微软雅黑" panose="020B0503020204020204" pitchFamily="34" charset="-122"/>
                <a:ea typeface="微软雅黑" panose="020B0503020204020204" pitchFamily="34" charset="-122"/>
              </a:rPr>
              <a:t>中国石油大学</a:t>
            </a:r>
            <a:r>
              <a:rPr lang="en-US" altLang="zh-CN" b="1" smtClean="0">
                <a:solidFill>
                  <a:schemeClr val="bg1"/>
                </a:solidFill>
                <a:latin typeface="微软雅黑" panose="020B0503020204020204" pitchFamily="34" charset="-122"/>
                <a:ea typeface="微软雅黑" panose="020B0503020204020204" pitchFamily="34" charset="-122"/>
              </a:rPr>
              <a:t>2017</a:t>
            </a:r>
            <a:r>
              <a:rPr lang="zh-CN" altLang="en-US" b="1" smtClean="0">
                <a:solidFill>
                  <a:schemeClr val="bg1"/>
                </a:solidFill>
                <a:latin typeface="微软雅黑" panose="020B0503020204020204" pitchFamily="34" charset="-122"/>
                <a:ea typeface="微软雅黑" panose="020B0503020204020204" pitchFamily="34" charset="-122"/>
              </a:rPr>
              <a:t>级硕士毕业答辩</a:t>
            </a:r>
            <a:endParaRPr lang="zh-CN" altLang="en-US"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102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718" y="1090273"/>
            <a:ext cx="1125348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dirty="0" smtClean="0">
                <a:solidFill>
                  <a:srgbClr val="0000FF"/>
                </a:solidFill>
                <a:latin typeface="微软雅黑" pitchFamily="34" charset="-122"/>
                <a:ea typeface="微软雅黑" pitchFamily="34" charset="-122"/>
              </a:rPr>
              <a:t>One stage</a:t>
            </a:r>
            <a:r>
              <a:rPr lang="zh-CN" altLang="en-US" sz="2000" b="1" smtClean="0">
                <a:latin typeface="微软雅黑" pitchFamily="34" charset="-122"/>
                <a:ea typeface="微软雅黑" pitchFamily="34" charset="-122"/>
              </a:rPr>
              <a:t>是基于卷积神经网络的目标检测算法。它将</a:t>
            </a:r>
            <a:r>
              <a:rPr lang="zh-CN" altLang="en-US" sz="2000" b="1">
                <a:latin typeface="微软雅黑" pitchFamily="34" charset="-122"/>
                <a:ea typeface="微软雅黑" pitchFamily="34" charset="-122"/>
              </a:rPr>
              <a:t>算法输出的边界框位置的问题转化为了回归问题，经过单次测量即计算出目标类别与坐标</a:t>
            </a:r>
            <a:r>
              <a:rPr lang="zh-CN" altLang="en-US" sz="2000" b="1" smtClean="0">
                <a:latin typeface="微软雅黑" pitchFamily="34" charset="-122"/>
                <a:ea typeface="微软雅黑" pitchFamily="34" charset="-122"/>
              </a:rPr>
              <a:t>信息。</a:t>
            </a:r>
            <a:r>
              <a:rPr lang="en-US" altLang="zh-CN" sz="2000" b="1" smtClean="0">
                <a:solidFill>
                  <a:srgbClr val="0000FF"/>
                </a:solidFill>
                <a:latin typeface="微软雅黑" pitchFamily="34" charset="-122"/>
                <a:ea typeface="微软雅黑" pitchFamily="34" charset="-122"/>
              </a:rPr>
              <a:t>One </a:t>
            </a:r>
            <a:r>
              <a:rPr lang="en-US" altLang="zh-CN" sz="2000" b="1">
                <a:solidFill>
                  <a:srgbClr val="0000FF"/>
                </a:solidFill>
                <a:latin typeface="微软雅黑" pitchFamily="34" charset="-122"/>
                <a:ea typeface="微软雅黑" pitchFamily="34" charset="-122"/>
              </a:rPr>
              <a:t>stage</a:t>
            </a:r>
            <a:r>
              <a:rPr lang="zh-CN" altLang="en-US" sz="2000" b="1">
                <a:latin typeface="微软雅黑" pitchFamily="34" charset="-122"/>
                <a:ea typeface="微软雅黑" pitchFamily="34" charset="-122"/>
              </a:rPr>
              <a:t>方法的识别效果良好，检测速度快对配置要求低。以</a:t>
            </a:r>
            <a:r>
              <a:rPr lang="en-US" altLang="zh-CN" sz="2000" b="1" dirty="0" smtClean="0">
                <a:solidFill>
                  <a:srgbClr val="0000FF"/>
                </a:solidFill>
                <a:latin typeface="微软雅黑" pitchFamily="34" charset="-122"/>
                <a:ea typeface="微软雅黑" pitchFamily="34" charset="-122"/>
              </a:rPr>
              <a:t>YOLO</a:t>
            </a:r>
            <a:r>
              <a:rPr lang="zh-CN" altLang="en-US" sz="2000" b="1" smtClean="0">
                <a:latin typeface="微软雅黑" pitchFamily="34" charset="-122"/>
                <a:ea typeface="微软雅黑" pitchFamily="34" charset="-122"/>
              </a:rPr>
              <a:t>算法为主。</a:t>
            </a:r>
            <a:endParaRPr lang="zh-CN" altLang="en-US" sz="2000" b="1">
              <a:latin typeface="微软雅黑" pitchFamily="34" charset="-122"/>
              <a:ea typeface="微软雅黑" pitchFamily="34" charset="-122"/>
            </a:endParaRPr>
          </a:p>
        </p:txBody>
      </p:sp>
      <p:pic>
        <p:nvPicPr>
          <p:cNvPr id="3" name="Picture 2" descr="C:\Users\PC4\Desktop\ppt图\v2-ce528efab45917d2943d33ae5de17474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517" y="3295851"/>
            <a:ext cx="5510306" cy="1414380"/>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4" name="TextBox 6"/>
          <p:cNvSpPr txBox="1"/>
          <p:nvPr/>
        </p:nvSpPr>
        <p:spPr>
          <a:xfrm>
            <a:off x="4112419" y="4746814"/>
            <a:ext cx="1461703" cy="261610"/>
          </a:xfrm>
          <a:prstGeom prst="rect">
            <a:avLst/>
          </a:prstGeom>
          <a:noFill/>
        </p:spPr>
        <p:txBody>
          <a:bodyPr wrap="square" rtlCol="0">
            <a:spAutoFit/>
          </a:bodyPr>
          <a:lstStyle/>
          <a:p>
            <a:r>
              <a:rPr lang="en-US" altLang="zh-CN" sz="1100" b="1" dirty="0" smtClean="0">
                <a:solidFill>
                  <a:srgbClr val="002060"/>
                </a:solidFill>
                <a:latin typeface="微软雅黑" pitchFamily="34" charset="-122"/>
                <a:ea typeface="微软雅黑" pitchFamily="34" charset="-122"/>
              </a:rPr>
              <a:t>YOLO</a:t>
            </a:r>
            <a:r>
              <a:rPr lang="zh-CN" altLang="en-US" sz="1100" b="1" smtClean="0">
                <a:solidFill>
                  <a:srgbClr val="002060"/>
                </a:solidFill>
                <a:latin typeface="微软雅黑" pitchFamily="34" charset="-122"/>
                <a:ea typeface="微软雅黑" pitchFamily="34" charset="-122"/>
              </a:rPr>
              <a:t>原理图</a:t>
            </a:r>
            <a:endParaRPr lang="en-US" altLang="zh-CN" sz="1100" b="1" dirty="0" smtClean="0">
              <a:solidFill>
                <a:srgbClr val="002060"/>
              </a:solidFill>
              <a:latin typeface="微软雅黑" pitchFamily="34" charset="-122"/>
              <a:ea typeface="微软雅黑" pitchFamily="34" charset="-122"/>
            </a:endParaRPr>
          </a:p>
        </p:txBody>
      </p:sp>
      <p:sp>
        <p:nvSpPr>
          <p:cNvPr id="6" name="文本框 5"/>
          <p:cNvSpPr txBox="1"/>
          <p:nvPr/>
        </p:nvSpPr>
        <p:spPr>
          <a:xfrm>
            <a:off x="396716" y="5045007"/>
            <a:ext cx="11253485" cy="1631216"/>
          </a:xfrm>
          <a:prstGeom prst="rect">
            <a:avLst/>
          </a:prstGeom>
          <a:noFill/>
          <a:ln>
            <a:solidFill>
              <a:schemeClr val="tx1"/>
            </a:solidFill>
            <a:prstDash val="dash"/>
          </a:ln>
        </p:spPr>
        <p:txBody>
          <a:bodyPr wrap="square" rtlCol="0">
            <a:spAutoFit/>
          </a:bodyPr>
          <a:lstStyle/>
          <a:p>
            <a:r>
              <a:rPr lang="en-US" altLang="zh-CN" sz="2000" b="1" dirty="0">
                <a:solidFill>
                  <a:srgbClr val="0000FF"/>
                </a:solidFill>
                <a:latin typeface="微软雅黑" pitchFamily="34" charset="-122"/>
                <a:ea typeface="微软雅黑" pitchFamily="34" charset="-122"/>
              </a:rPr>
              <a:t>YOLO</a:t>
            </a:r>
            <a:r>
              <a:rPr lang="zh-CN" altLang="en-US" sz="2000" b="1">
                <a:latin typeface="微软雅黑" pitchFamily="34" charset="-122"/>
                <a:ea typeface="微软雅黑" pitchFamily="34" charset="-122"/>
              </a:rPr>
              <a:t>的目标检测效果取决于其分割网格数量，网格分割的数量越多，对小目标检测效果越好。如果我们对网格数量多的图像识别，会出现消耗内存大甚至导致计算机崩溃的现象。由于</a:t>
            </a:r>
            <a:r>
              <a:rPr lang="en-US" altLang="zh-CN" sz="2000" b="1" dirty="0">
                <a:solidFill>
                  <a:srgbClr val="0000FF"/>
                </a:solidFill>
                <a:latin typeface="微软雅黑" pitchFamily="34" charset="-122"/>
                <a:ea typeface="微软雅黑" pitchFamily="34" charset="-122"/>
              </a:rPr>
              <a:t>YOLO</a:t>
            </a:r>
            <a:r>
              <a:rPr lang="zh-CN" altLang="en-US" sz="2000" b="1">
                <a:latin typeface="微软雅黑" pitchFamily="34" charset="-122"/>
                <a:ea typeface="微软雅黑" pitchFamily="34" charset="-122"/>
              </a:rPr>
              <a:t>算法在检测过程中需要将图像重新修改为指定尺寸，如果对大分辨率中的小目标进行检测，在修改图像后会出现像素值减少从而导致丢失特征的问题，会使得准确率大幅降低。将大分辨率图像不经过修改尺寸，直接输入神经网络处理，会增加大量运算量，甚至会导致计算机卡顿与无法运行的情况</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pic>
        <p:nvPicPr>
          <p:cNvPr id="8" name="图片 7"/>
          <p:cNvPicPr/>
          <p:nvPr/>
        </p:nvPicPr>
        <p:blipFill>
          <a:blip r:embed="rId3"/>
          <a:stretch>
            <a:fillRect/>
          </a:stretch>
        </p:blipFill>
        <p:spPr>
          <a:xfrm>
            <a:off x="7769478" y="3261652"/>
            <a:ext cx="2179194" cy="1679183"/>
          </a:xfrm>
          <a:prstGeom prst="rect">
            <a:avLst/>
          </a:prstGeom>
        </p:spPr>
        <p:style>
          <a:lnRef idx="2">
            <a:schemeClr val="dk1"/>
          </a:lnRef>
          <a:fillRef idx="1">
            <a:schemeClr val="lt1"/>
          </a:fillRef>
          <a:effectRef idx="0">
            <a:schemeClr val="dk1"/>
          </a:effectRef>
          <a:fontRef idx="minor">
            <a:schemeClr val="dk1"/>
          </a:fontRef>
        </p:style>
      </p:pic>
      <p:sp>
        <p:nvSpPr>
          <p:cNvPr id="9" name="文本框 8"/>
          <p:cNvSpPr txBox="1"/>
          <p:nvPr/>
        </p:nvSpPr>
        <p:spPr>
          <a:xfrm>
            <a:off x="396717" y="2141818"/>
            <a:ext cx="1125348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a:solidFill>
                  <a:srgbClr val="0000FF"/>
                </a:solidFill>
                <a:latin typeface="微软雅黑" pitchFamily="34" charset="-122"/>
                <a:ea typeface="微软雅黑" pitchFamily="34" charset="-122"/>
              </a:rPr>
              <a:t>YOLO</a:t>
            </a:r>
            <a:r>
              <a:rPr lang="zh-CN" altLang="en-US" sz="2000" b="1">
                <a:solidFill>
                  <a:srgbClr val="0000FF"/>
                </a:solidFill>
                <a:latin typeface="微软雅黑" pitchFamily="34" charset="-122"/>
                <a:ea typeface="微软雅黑" pitchFamily="34" charset="-122"/>
              </a:rPr>
              <a:t>算法</a:t>
            </a:r>
            <a:r>
              <a:rPr lang="zh-CN" altLang="en-US" sz="2000" b="1">
                <a:latin typeface="微软雅黑" pitchFamily="34" charset="-122"/>
                <a:ea typeface="微软雅黑" pitchFamily="34" charset="-122"/>
              </a:rPr>
              <a:t>将被检测</a:t>
            </a:r>
            <a:r>
              <a:rPr lang="zh-CN" altLang="en-US" sz="2000" b="1" smtClean="0">
                <a:latin typeface="微软雅黑" pitchFamily="34" charset="-122"/>
                <a:ea typeface="微软雅黑" pitchFamily="34" charset="-122"/>
              </a:rPr>
              <a:t>图像修改到</a:t>
            </a:r>
            <a:r>
              <a:rPr lang="zh-CN" altLang="en-US" sz="2000" b="1">
                <a:latin typeface="微软雅黑" pitchFamily="34" charset="-122"/>
                <a:ea typeface="微软雅黑" pitchFamily="34" charset="-122"/>
              </a:rPr>
              <a:t>指定尺寸，划分成若干个区域，通过卷积神经网络对划分后的图像网格区域进行置信度与坐标的预测。后来引入锚框方法，并进行了批量标准化、多尺度图像输入等改进，并进一步采用上采样和尺度融合，使检测准确度和速度都保持良好的效果</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16214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0539" y="1165588"/>
            <a:ext cx="11256200"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dirty="0" smtClean="0">
                <a:solidFill>
                  <a:srgbClr val="0000FF"/>
                </a:solidFill>
                <a:latin typeface="微软雅黑" pitchFamily="34" charset="-122"/>
                <a:ea typeface="微软雅黑" pitchFamily="34" charset="-122"/>
              </a:rPr>
              <a:t>Two </a:t>
            </a:r>
            <a:r>
              <a:rPr lang="en-US" altLang="zh-CN" sz="2000" b="1" dirty="0">
                <a:solidFill>
                  <a:srgbClr val="0000FF"/>
                </a:solidFill>
                <a:latin typeface="微软雅黑" pitchFamily="34" charset="-122"/>
                <a:ea typeface="微软雅黑" pitchFamily="34" charset="-122"/>
              </a:rPr>
              <a:t>stage</a:t>
            </a:r>
            <a:r>
              <a:rPr lang="zh-CN" altLang="en-US" sz="2000" b="1">
                <a:latin typeface="微软雅黑" pitchFamily="34" charset="-122"/>
                <a:ea typeface="微软雅黑" pitchFamily="34" charset="-122"/>
              </a:rPr>
              <a:t>算法是以卷积神经网络算法为基础，先产生候选区域再对其分类。以</a:t>
            </a:r>
            <a:r>
              <a:rPr lang="en-US" altLang="zh-CN" sz="2000" b="1" dirty="0" smtClean="0">
                <a:solidFill>
                  <a:srgbClr val="0000FF"/>
                </a:solidFill>
                <a:latin typeface="微软雅黑" pitchFamily="34" charset="-122"/>
                <a:ea typeface="微软雅黑" pitchFamily="34" charset="-122"/>
              </a:rPr>
              <a:t>R-CNN</a:t>
            </a:r>
            <a:r>
              <a:rPr lang="zh-CN" altLang="en-US" sz="2000" b="1" smtClean="0">
                <a:solidFill>
                  <a:srgbClr val="0000FF"/>
                </a:solidFill>
                <a:latin typeface="微软雅黑" pitchFamily="34" charset="-122"/>
                <a:ea typeface="微软雅黑" pitchFamily="34" charset="-122"/>
              </a:rPr>
              <a:t>、</a:t>
            </a:r>
            <a:r>
              <a:rPr lang="en-US" altLang="zh-CN" sz="2000" b="1" dirty="0" smtClean="0">
                <a:solidFill>
                  <a:srgbClr val="0000FF"/>
                </a:solidFill>
                <a:latin typeface="微软雅黑" pitchFamily="34" charset="-122"/>
                <a:ea typeface="微软雅黑" pitchFamily="34" charset="-122"/>
              </a:rPr>
              <a:t>Fast R-CNN</a:t>
            </a:r>
            <a:r>
              <a:rPr lang="zh-CN" altLang="en-US" sz="2000" b="1">
                <a:solidFill>
                  <a:srgbClr val="0000FF"/>
                </a:solidFill>
                <a:latin typeface="微软雅黑" pitchFamily="34" charset="-122"/>
                <a:ea typeface="微软雅黑" pitchFamily="34" charset="-122"/>
              </a:rPr>
              <a:t> 、</a:t>
            </a:r>
            <a:r>
              <a:rPr lang="en-US" altLang="zh-CN" sz="2000" b="1" dirty="0" smtClean="0">
                <a:solidFill>
                  <a:srgbClr val="0000FF"/>
                </a:solidFill>
                <a:latin typeface="微软雅黑" pitchFamily="34" charset="-122"/>
                <a:ea typeface="微软雅黑" pitchFamily="34" charset="-122"/>
              </a:rPr>
              <a:t>Faster </a:t>
            </a:r>
            <a:r>
              <a:rPr lang="en-US" altLang="zh-CN" sz="2000" b="1" dirty="0">
                <a:solidFill>
                  <a:srgbClr val="0000FF"/>
                </a:solidFill>
                <a:latin typeface="微软雅黑" pitchFamily="34" charset="-122"/>
                <a:ea typeface="微软雅黑" pitchFamily="34" charset="-122"/>
              </a:rPr>
              <a:t>R-CNN</a:t>
            </a:r>
            <a:r>
              <a:rPr lang="zh-CN" altLang="en-US" sz="2000" b="1" smtClean="0">
                <a:latin typeface="微软雅黑" pitchFamily="34" charset="-122"/>
                <a:ea typeface="微软雅黑" pitchFamily="34" charset="-122"/>
              </a:rPr>
              <a:t>算法</a:t>
            </a:r>
            <a:r>
              <a:rPr lang="zh-CN" altLang="en-US" sz="2000" b="1">
                <a:latin typeface="微软雅黑" pitchFamily="34" charset="-122"/>
                <a:ea typeface="微软雅黑" pitchFamily="34" charset="-122"/>
              </a:rPr>
              <a:t>为代表，虽然准确率高检测效果好，但计算量大检测时间过长速度慢，容易出现内存溢出等问题</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pic>
        <p:nvPicPr>
          <p:cNvPr id="3" name="Picture 12" descr="https://upload-images.jianshu.io/upload_images/1828517-547577f8e0ff1dee.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451" y="2348466"/>
            <a:ext cx="9028244" cy="2971479"/>
          </a:xfrm>
          <a:prstGeom prst="rect">
            <a:avLst/>
          </a:prstGeom>
          <a:extLst/>
        </p:spPr>
        <p:style>
          <a:lnRef idx="2">
            <a:schemeClr val="accent2">
              <a:shade val="50000"/>
            </a:schemeClr>
          </a:lnRef>
          <a:fillRef idx="1">
            <a:schemeClr val="accent2"/>
          </a:fillRef>
          <a:effectRef idx="0">
            <a:schemeClr val="accent2"/>
          </a:effectRef>
          <a:fontRef idx="minor">
            <a:schemeClr val="lt1"/>
          </a:fontRef>
        </p:style>
      </p:pic>
      <p:sp>
        <p:nvSpPr>
          <p:cNvPr id="6" name="文本框 5"/>
          <p:cNvSpPr txBox="1"/>
          <p:nvPr/>
        </p:nvSpPr>
        <p:spPr>
          <a:xfrm>
            <a:off x="380539" y="2368296"/>
            <a:ext cx="2252933" cy="4093428"/>
          </a:xfrm>
          <a:prstGeom prst="rect">
            <a:avLst/>
          </a:prstGeom>
          <a:noFill/>
          <a:ln>
            <a:solidFill>
              <a:schemeClr val="tx1"/>
            </a:solidFill>
            <a:prstDash val="dash"/>
          </a:ln>
        </p:spPr>
        <p:txBody>
          <a:bodyPr wrap="square" rtlCol="0">
            <a:spAutoFit/>
          </a:bodyPr>
          <a:lstStyle/>
          <a:p>
            <a:r>
              <a:rPr lang="en-US" altLang="zh-CN" sz="2000" b="1" smtClean="0">
                <a:solidFill>
                  <a:srgbClr val="0000FF"/>
                </a:solidFill>
                <a:latin typeface="微软雅黑" pitchFamily="34" charset="-122"/>
                <a:ea typeface="微软雅黑" pitchFamily="34" charset="-122"/>
              </a:rPr>
              <a:t>R-CNN</a:t>
            </a:r>
            <a:r>
              <a:rPr lang="zh-CN" altLang="en-US" sz="2000" b="1" smtClean="0">
                <a:latin typeface="微软雅黑" pitchFamily="34" charset="-122"/>
                <a:ea typeface="微软雅黑" pitchFamily="34" charset="-122"/>
              </a:rPr>
              <a:t>算法</a:t>
            </a:r>
            <a:r>
              <a:rPr lang="zh-CN" altLang="en-US" sz="2000" b="1">
                <a:latin typeface="微软雅黑" pitchFamily="34" charset="-122"/>
                <a:ea typeface="微软雅黑" pitchFamily="34" charset="-122"/>
              </a:rPr>
              <a:t>主要步骤如下：</a:t>
            </a:r>
          </a:p>
          <a:p>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对被检测图像使用选择搜索</a:t>
            </a:r>
            <a:r>
              <a:rPr lang="zh-CN" altLang="en-US" sz="2000" b="1" smtClean="0">
                <a:latin typeface="微软雅黑" pitchFamily="34" charset="-122"/>
                <a:ea typeface="微软雅黑" pitchFamily="34" charset="-122"/>
              </a:rPr>
              <a:t>算法，输出</a:t>
            </a:r>
            <a:r>
              <a:rPr lang="zh-CN" altLang="en-US" sz="2000" b="1">
                <a:latin typeface="微软雅黑" pitchFamily="34" charset="-122"/>
                <a:ea typeface="微软雅黑" pitchFamily="34" charset="-122"/>
              </a:rPr>
              <a:t>可能有物体的候选区域</a:t>
            </a:r>
            <a:r>
              <a:rPr lang="zh-CN" altLang="en-US" sz="2000" b="1" smtClean="0">
                <a:latin typeface="微软雅黑" pitchFamily="34" charset="-122"/>
                <a:ea typeface="微软雅黑" pitchFamily="34" charset="-122"/>
              </a:rPr>
              <a:t>位置。</a:t>
            </a:r>
            <a:endParaRPr lang="en-US" altLang="zh-CN" sz="2000" b="1" smtClean="0">
              <a:latin typeface="微软雅黑" pitchFamily="34" charset="-122"/>
              <a:ea typeface="微软雅黑" pitchFamily="34" charset="-122"/>
            </a:endParaRPr>
          </a:p>
          <a:p>
            <a:endParaRPr lang="zh-CN" altLang="en-US"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(2)</a:t>
            </a:r>
            <a:r>
              <a:rPr lang="zh-CN" altLang="en-US" sz="2000" b="1">
                <a:latin typeface="微软雅黑" pitchFamily="34" charset="-122"/>
                <a:ea typeface="微软雅黑" pitchFamily="34" charset="-122"/>
              </a:rPr>
              <a:t>对被选择的区域输入卷积神经网络来识别图像特征。常用选择搜索算法、</a:t>
            </a:r>
            <a:r>
              <a:rPr lang="en-US" altLang="zh-CN" sz="2000" b="1">
                <a:latin typeface="微软雅黑" pitchFamily="34" charset="-122"/>
                <a:ea typeface="微软雅黑" pitchFamily="34" charset="-122"/>
              </a:rPr>
              <a:t>RPN</a:t>
            </a:r>
            <a:r>
              <a:rPr lang="zh-CN" altLang="en-US" sz="2000" b="1">
                <a:latin typeface="微软雅黑" pitchFamily="34" charset="-122"/>
                <a:ea typeface="微软雅黑" pitchFamily="34" charset="-122"/>
              </a:rPr>
              <a:t>神经网络来提取候选区域</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
        <p:nvSpPr>
          <p:cNvPr id="7" name="文本框 6"/>
          <p:cNvSpPr txBox="1"/>
          <p:nvPr/>
        </p:nvSpPr>
        <p:spPr>
          <a:xfrm>
            <a:off x="2700788" y="5767492"/>
            <a:ext cx="9149571" cy="707886"/>
          </a:xfrm>
          <a:prstGeom prst="rect">
            <a:avLst/>
          </a:prstGeom>
          <a:noFill/>
          <a:ln>
            <a:solidFill>
              <a:schemeClr val="tx1"/>
            </a:solidFill>
            <a:prstDash val="dash"/>
          </a:ln>
        </p:spPr>
        <p:txBody>
          <a:bodyPr wrap="square" rtlCol="0">
            <a:spAutoFit/>
          </a:bodyPr>
          <a:lstStyle/>
          <a:p>
            <a:r>
              <a:rPr lang="en-US" altLang="zh-CN" sz="2000" b="1">
                <a:latin typeface="微软雅黑" pitchFamily="34" charset="-122"/>
                <a:ea typeface="微软雅黑" pitchFamily="34" charset="-122"/>
              </a:rPr>
              <a:t>(3)</a:t>
            </a:r>
            <a:r>
              <a:rPr lang="zh-CN" altLang="en-US" sz="2000" b="1">
                <a:latin typeface="微软雅黑" pitchFamily="34" charset="-122"/>
                <a:ea typeface="微软雅黑" pitchFamily="34" charset="-122"/>
              </a:rPr>
              <a:t>将卷积神经网络输出的特征输入到分类器进行种类判别，使用支持向量机、</a:t>
            </a:r>
            <a:r>
              <a:rPr lang="en-US" altLang="zh-CN" sz="2000" b="1">
                <a:latin typeface="微软雅黑" pitchFamily="34" charset="-122"/>
                <a:ea typeface="微软雅黑" pitchFamily="34" charset="-122"/>
              </a:rPr>
              <a:t>Softmax</a:t>
            </a:r>
            <a:r>
              <a:rPr lang="zh-CN" altLang="en-US" sz="2000" b="1">
                <a:latin typeface="微软雅黑" pitchFamily="34" charset="-122"/>
                <a:ea typeface="微软雅黑" pitchFamily="34" charset="-122"/>
              </a:rPr>
              <a:t>分类器作为分类器进行分类</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
        <p:nvSpPr>
          <p:cNvPr id="8" name="TextBox 6"/>
          <p:cNvSpPr txBox="1"/>
          <p:nvPr/>
        </p:nvSpPr>
        <p:spPr>
          <a:xfrm>
            <a:off x="6681883" y="5412913"/>
            <a:ext cx="1461703" cy="261610"/>
          </a:xfrm>
          <a:prstGeom prst="rect">
            <a:avLst/>
          </a:prstGeom>
          <a:noFill/>
        </p:spPr>
        <p:txBody>
          <a:bodyPr wrap="square" rtlCol="0">
            <a:spAutoFit/>
          </a:bodyPr>
          <a:lstStyle/>
          <a:p>
            <a:r>
              <a:rPr lang="en-US" altLang="zh-CN" sz="1100" b="1" smtClean="0">
                <a:solidFill>
                  <a:srgbClr val="002060"/>
                </a:solidFill>
                <a:latin typeface="微软雅黑" pitchFamily="34" charset="-122"/>
                <a:ea typeface="微软雅黑" pitchFamily="34" charset="-122"/>
              </a:rPr>
              <a:t>R-CNN</a:t>
            </a:r>
            <a:r>
              <a:rPr lang="zh-CN" altLang="en-US" sz="1100" b="1" smtClean="0">
                <a:solidFill>
                  <a:srgbClr val="002060"/>
                </a:solidFill>
                <a:latin typeface="微软雅黑" pitchFamily="34" charset="-122"/>
                <a:ea typeface="微软雅黑" pitchFamily="34" charset="-122"/>
              </a:rPr>
              <a:t>原理图</a:t>
            </a:r>
            <a:endParaRPr lang="en-US" altLang="zh-CN" sz="1100" b="1" dirty="0" smtClean="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198778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360" y="1215687"/>
            <a:ext cx="4860188"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smtClean="0">
                <a:latin typeface="微软雅黑" pitchFamily="34" charset="-122"/>
                <a:ea typeface="微软雅黑" pitchFamily="34" charset="-122"/>
              </a:rPr>
              <a:t>通过</a:t>
            </a:r>
            <a:r>
              <a:rPr lang="zh-CN" altLang="en-US" sz="2000" b="1">
                <a:latin typeface="微软雅黑" pitchFamily="34" charset="-122"/>
                <a:ea typeface="微软雅黑" pitchFamily="34" charset="-122"/>
              </a:rPr>
              <a:t>实验发现</a:t>
            </a:r>
            <a:r>
              <a:rPr lang="zh-CN" altLang="en-US" sz="2000" b="1" smtClean="0">
                <a:latin typeface="微软雅黑" pitchFamily="34" charset="-122"/>
                <a:ea typeface="微软雅黑" pitchFamily="34" charset="-122"/>
              </a:rPr>
              <a:t>，</a:t>
            </a:r>
            <a:r>
              <a:rPr lang="zh-CN" altLang="en-US" sz="2000" b="1" smtClean="0">
                <a:solidFill>
                  <a:srgbClr val="0000FF"/>
                </a:solidFill>
                <a:latin typeface="微软雅黑" pitchFamily="34" charset="-122"/>
                <a:ea typeface="微软雅黑" pitchFamily="34" charset="-122"/>
              </a:rPr>
              <a:t>卷积神经网络</a:t>
            </a:r>
            <a:r>
              <a:rPr lang="zh-CN" altLang="en-US" sz="2000" b="1" smtClean="0">
                <a:latin typeface="微软雅黑" pitchFamily="34" charset="-122"/>
                <a:ea typeface="微软雅黑" pitchFamily="34" charset="-122"/>
              </a:rPr>
              <a:t>算法</a:t>
            </a:r>
            <a:r>
              <a:rPr lang="zh-CN" altLang="en-US" sz="2000" b="1">
                <a:latin typeface="微软雅黑" pitchFamily="34" charset="-122"/>
                <a:ea typeface="微软雅黑" pitchFamily="34" charset="-122"/>
              </a:rPr>
              <a:t>检测结果准确率远高于</a:t>
            </a:r>
            <a:r>
              <a:rPr lang="zh-CN" altLang="en-US" sz="2000" b="1">
                <a:solidFill>
                  <a:srgbClr val="0000FF"/>
                </a:solidFill>
                <a:latin typeface="微软雅黑" pitchFamily="34" charset="-122"/>
                <a:ea typeface="微软雅黑" pitchFamily="34" charset="-122"/>
              </a:rPr>
              <a:t>图像阈值分割算法</a:t>
            </a:r>
            <a:r>
              <a:rPr lang="zh-CN" altLang="en-US" sz="2000" b="1" smtClean="0">
                <a:latin typeface="微软雅黑" pitchFamily="34" charset="-122"/>
                <a:ea typeface="微软雅黑" pitchFamily="34" charset="-122"/>
              </a:rPr>
              <a:t>，</a:t>
            </a:r>
            <a:r>
              <a:rPr lang="en-US" altLang="zh-CN" sz="2000" b="1">
                <a:solidFill>
                  <a:srgbClr val="0000FF"/>
                </a:solidFill>
                <a:latin typeface="微软雅黑" pitchFamily="34" charset="-122"/>
                <a:ea typeface="微软雅黑" pitchFamily="34" charset="-122"/>
              </a:rPr>
              <a:t> </a:t>
            </a:r>
            <a:r>
              <a:rPr lang="en-US" altLang="zh-CN" sz="2000" b="1" smtClean="0">
                <a:solidFill>
                  <a:srgbClr val="0000FF"/>
                </a:solidFill>
                <a:latin typeface="微软雅黑" pitchFamily="34" charset="-122"/>
                <a:ea typeface="微软雅黑" pitchFamily="34" charset="-122"/>
              </a:rPr>
              <a:t>One stage</a:t>
            </a:r>
            <a:r>
              <a:rPr lang="zh-CN" altLang="en-US" sz="2000" b="1" smtClean="0">
                <a:latin typeface="微软雅黑" pitchFamily="34" charset="-122"/>
                <a:ea typeface="微软雅黑" pitchFamily="34" charset="-122"/>
              </a:rPr>
              <a:t>比</a:t>
            </a:r>
            <a:r>
              <a:rPr lang="en-US" altLang="zh-CN" sz="2000" b="1" smtClean="0">
                <a:solidFill>
                  <a:srgbClr val="0000FF"/>
                </a:solidFill>
                <a:latin typeface="微软雅黑" pitchFamily="34" charset="-122"/>
                <a:ea typeface="微软雅黑" pitchFamily="34" charset="-122"/>
              </a:rPr>
              <a:t>Two </a:t>
            </a:r>
            <a:r>
              <a:rPr lang="en-US" altLang="zh-CN" sz="2000" b="1">
                <a:solidFill>
                  <a:srgbClr val="0000FF"/>
                </a:solidFill>
                <a:latin typeface="微软雅黑" pitchFamily="34" charset="-122"/>
                <a:ea typeface="微软雅黑" pitchFamily="34" charset="-122"/>
              </a:rPr>
              <a:t>stage</a:t>
            </a:r>
            <a:r>
              <a:rPr lang="zh-CN" altLang="en-US" sz="2000" b="1" smtClean="0">
                <a:latin typeface="微软雅黑" pitchFamily="34" charset="-122"/>
                <a:ea typeface="微软雅黑" pitchFamily="34" charset="-122"/>
              </a:rPr>
              <a:t>算法准确率略低，</a:t>
            </a:r>
            <a:r>
              <a:rPr lang="zh-CN" altLang="en-US" sz="2000" b="1">
                <a:latin typeface="微软雅黑" pitchFamily="34" charset="-122"/>
                <a:ea typeface="微软雅黑" pitchFamily="34" charset="-122"/>
              </a:rPr>
              <a:t>但</a:t>
            </a:r>
            <a:r>
              <a:rPr lang="zh-CN" altLang="en-US" sz="2000" b="1" smtClean="0">
                <a:latin typeface="微软雅黑" pitchFamily="34" charset="-122"/>
                <a:ea typeface="微软雅黑" pitchFamily="34" charset="-122"/>
              </a:rPr>
              <a:t>速度</a:t>
            </a:r>
            <a:r>
              <a:rPr lang="zh-CN" altLang="en-US" sz="2000" b="1">
                <a:latin typeface="微软雅黑" pitchFamily="34" charset="-122"/>
                <a:ea typeface="微软雅黑" pitchFamily="34" charset="-122"/>
              </a:rPr>
              <a:t>更快</a:t>
            </a:r>
            <a:r>
              <a:rPr lang="zh-CN" altLang="en-US" sz="2000" b="1" smtClean="0">
                <a:latin typeface="微软雅黑" pitchFamily="34" charset="-122"/>
                <a:ea typeface="微软雅黑" pitchFamily="34" charset="-122"/>
              </a:rPr>
              <a:t>。针对抽油杆显微图像的特点，系统采用了</a:t>
            </a:r>
            <a:r>
              <a:rPr lang="zh-CN" altLang="en-US" sz="2000" b="1" smtClean="0">
                <a:solidFill>
                  <a:srgbClr val="FF0000"/>
                </a:solidFill>
                <a:latin typeface="微软雅黑" pitchFamily="34" charset="-122"/>
                <a:ea typeface="微软雅黑" pitchFamily="34" charset="-122"/>
              </a:rPr>
              <a:t>多</a:t>
            </a:r>
            <a:r>
              <a:rPr lang="zh-CN" altLang="en-US" sz="2000" b="1">
                <a:solidFill>
                  <a:srgbClr val="FF0000"/>
                </a:solidFill>
                <a:latin typeface="微软雅黑" pitchFamily="34" charset="-122"/>
                <a:ea typeface="微软雅黑" pitchFamily="34" charset="-122"/>
              </a:rPr>
              <a:t>窗口目标检测</a:t>
            </a:r>
            <a:r>
              <a:rPr lang="zh-CN" altLang="en-US" sz="2000" b="1" smtClean="0">
                <a:solidFill>
                  <a:srgbClr val="FF0000"/>
                </a:solidFill>
                <a:latin typeface="微软雅黑" pitchFamily="34" charset="-122"/>
                <a:ea typeface="微软雅黑" pitchFamily="34" charset="-122"/>
              </a:rPr>
              <a:t>算法</a:t>
            </a:r>
            <a:r>
              <a:rPr lang="zh-CN" altLang="en-US" sz="2000" b="1" smtClean="0">
                <a:latin typeface="微软雅黑" pitchFamily="34" charset="-122"/>
                <a:ea typeface="微软雅黑" pitchFamily="34" charset="-122"/>
              </a:rPr>
              <a:t>。它能够</a:t>
            </a:r>
            <a:r>
              <a:rPr lang="zh-CN" altLang="en-US" sz="2000" b="1">
                <a:latin typeface="微软雅黑" pitchFamily="34" charset="-122"/>
                <a:ea typeface="微软雅黑" pitchFamily="34" charset="-122"/>
              </a:rPr>
              <a:t>结合以上算法各自的优点实现目标</a:t>
            </a:r>
            <a:r>
              <a:rPr lang="zh-CN" altLang="en-US" sz="2000" b="1" smtClean="0">
                <a:latin typeface="微软雅黑" pitchFamily="34" charset="-122"/>
                <a:ea typeface="微软雅黑" pitchFamily="34" charset="-122"/>
              </a:rPr>
              <a:t>检测。</a:t>
            </a:r>
            <a:endParaRPr lang="en-US" altLang="zh-CN" sz="2000" b="1" smtClean="0">
              <a:latin typeface="微软雅黑" pitchFamily="34" charset="-122"/>
              <a:ea typeface="微软雅黑"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750" y="3734925"/>
            <a:ext cx="3000796" cy="2250597"/>
          </a:xfrm>
          <a:prstGeom prst="rect">
            <a:avLst/>
          </a:prstGeom>
        </p:spPr>
      </p:pic>
      <p:sp>
        <p:nvSpPr>
          <p:cNvPr id="7" name="文本框 6"/>
          <p:cNvSpPr txBox="1"/>
          <p:nvPr/>
        </p:nvSpPr>
        <p:spPr>
          <a:xfrm>
            <a:off x="3675888" y="3560447"/>
            <a:ext cx="8286500" cy="2862322"/>
          </a:xfrm>
          <a:prstGeom prst="rect">
            <a:avLst/>
          </a:prstGeom>
          <a:noFill/>
          <a:ln>
            <a:solidFill>
              <a:schemeClr val="tx1"/>
            </a:solidFill>
            <a:prstDash val="dash"/>
          </a:ln>
        </p:spPr>
        <p:txBody>
          <a:bodyPr wrap="square" rtlCol="0">
            <a:spAutoFit/>
          </a:bodyPr>
          <a:lstStyle/>
          <a:p>
            <a:r>
              <a:rPr lang="zh-CN" altLang="en-US" sz="2000" b="1">
                <a:latin typeface="微软雅黑" pitchFamily="34" charset="-122"/>
                <a:ea typeface="微软雅黑" pitchFamily="34" charset="-122"/>
              </a:rPr>
              <a:t>主要工作流程如下：</a:t>
            </a:r>
          </a:p>
          <a:p>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将大分辨率的抽油杆显微图像分割成相互重叠小尺寸图像，更好地识别目标。</a:t>
            </a:r>
          </a:p>
          <a:p>
            <a:r>
              <a:rPr lang="en-US" altLang="zh-CN" sz="2000" b="1">
                <a:latin typeface="微软雅黑" pitchFamily="34" charset="-122"/>
                <a:ea typeface="微软雅黑" pitchFamily="34" charset="-122"/>
              </a:rPr>
              <a:t>(2)</a:t>
            </a:r>
            <a:r>
              <a:rPr lang="zh-CN" altLang="en-US" sz="2000" b="1">
                <a:latin typeface="微软雅黑" pitchFamily="34" charset="-122"/>
                <a:ea typeface="微软雅黑" pitchFamily="34" charset="-122"/>
              </a:rPr>
              <a:t>对小尺寸图像运用双线性差值适当放大，获得更多图像表征。并使用</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算法对每一个窗口图像进行检测，得到神经网络检测结果。</a:t>
            </a:r>
          </a:p>
          <a:p>
            <a:r>
              <a:rPr lang="en-US" altLang="zh-CN" sz="2000" b="1">
                <a:latin typeface="微软雅黑" pitchFamily="34" charset="-122"/>
                <a:ea typeface="微软雅黑" pitchFamily="34" charset="-122"/>
              </a:rPr>
              <a:t>(3)</a:t>
            </a:r>
            <a:r>
              <a:rPr lang="zh-CN" altLang="en-US" sz="2000" b="1">
                <a:latin typeface="微软雅黑" pitchFamily="34" charset="-122"/>
                <a:ea typeface="微软雅黑" pitchFamily="34" charset="-122"/>
              </a:rPr>
              <a:t>对神经网络检测结果中重叠颗粒进一步检测，使用分水岭算法、图像滤波与二值化等来分割图像。</a:t>
            </a:r>
          </a:p>
          <a:p>
            <a:r>
              <a:rPr lang="en-US" altLang="zh-CN" sz="2000" b="1">
                <a:latin typeface="微软雅黑" pitchFamily="34" charset="-122"/>
                <a:ea typeface="微软雅黑" pitchFamily="34" charset="-122"/>
              </a:rPr>
              <a:t>(4)</a:t>
            </a:r>
            <a:r>
              <a:rPr lang="zh-CN" altLang="en-US" sz="2000" b="1">
                <a:latin typeface="微软雅黑" pitchFamily="34" charset="-122"/>
                <a:ea typeface="微软雅黑" pitchFamily="34" charset="-122"/>
              </a:rPr>
              <a:t>将</a:t>
            </a:r>
            <a:r>
              <a:rPr lang="zh-CN" altLang="en-US" sz="2000" b="1" smtClean="0">
                <a:latin typeface="微软雅黑" pitchFamily="34" charset="-122"/>
                <a:ea typeface="微软雅黑" pitchFamily="34" charset="-122"/>
              </a:rPr>
              <a:t>小尺寸图像检测</a:t>
            </a:r>
            <a:r>
              <a:rPr lang="zh-CN" altLang="en-US" sz="2000" b="1">
                <a:latin typeface="微软雅黑" pitchFamily="34" charset="-122"/>
                <a:ea typeface="微软雅黑" pitchFamily="34" charset="-122"/>
              </a:rPr>
              <a:t>结果拼接成原大分辨率图像，采用非极大值抑制法筛选多余的边界框，计算出最后的检测目标</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
        <p:nvSpPr>
          <p:cNvPr id="8" name="TextBox 5"/>
          <p:cNvSpPr txBox="1"/>
          <p:nvPr/>
        </p:nvSpPr>
        <p:spPr>
          <a:xfrm>
            <a:off x="745248" y="6078748"/>
            <a:ext cx="2619744"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碳纤维图像</a:t>
            </a:r>
            <a:endParaRPr lang="zh-CN" altLang="en-US" sz="1100" b="1" dirty="0">
              <a:solidFill>
                <a:srgbClr val="002060"/>
              </a:solidFill>
              <a:latin typeface="微软雅黑" pitchFamily="34" charset="-122"/>
              <a:ea typeface="微软雅黑"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602521468"/>
              </p:ext>
            </p:extLst>
          </p:nvPr>
        </p:nvGraphicFramePr>
        <p:xfrm>
          <a:off x="5358384" y="1318927"/>
          <a:ext cx="6531863" cy="1732511"/>
        </p:xfrm>
        <a:graphic>
          <a:graphicData uri="http://schemas.openxmlformats.org/drawingml/2006/table">
            <a:tbl>
              <a:tblPr firstRow="1" bandRow="1">
                <a:tableStyleId>{5C22544A-7EE6-4342-B048-85BDC9FD1C3A}</a:tableStyleId>
              </a:tblPr>
              <a:tblGrid>
                <a:gridCol w="1807927"/>
                <a:gridCol w="2332808"/>
                <a:gridCol w="2391128"/>
              </a:tblGrid>
              <a:tr h="249089">
                <a:tc>
                  <a:txBody>
                    <a:bodyPr/>
                    <a:lstStyle/>
                    <a:p>
                      <a:pPr algn="ctr" fontAlgn="ctr"/>
                      <a:endParaRPr lang="en-US" altLang="zh-CN" sz="1600" b="1" i="0" u="none" strike="noStrike" dirty="0">
                        <a:solidFill>
                          <a:srgbClr val="000000"/>
                        </a:solidFill>
                        <a:effectLst/>
                        <a:latin typeface="微软雅黑" pitchFamily="34" charset="-122"/>
                        <a:ea typeface="微软雅黑" pitchFamily="34" charset="-122"/>
                      </a:endParaRPr>
                    </a:p>
                  </a:txBody>
                  <a:tcPr marL="7620" marR="7620" marT="7620" marB="0" anchor="ctr"/>
                </a:tc>
                <a:tc>
                  <a:txBody>
                    <a:bodyPr/>
                    <a:lstStyle/>
                    <a:p>
                      <a:pPr algn="ctr" fontAlgn="ctr"/>
                      <a:r>
                        <a:rPr lang="en-US" altLang="zh-CN" sz="1600" b="1" i="0" u="none" strike="noStrike" smtClean="0">
                          <a:solidFill>
                            <a:schemeClr val="bg1"/>
                          </a:solidFill>
                          <a:effectLst/>
                          <a:latin typeface="微软雅黑" pitchFamily="34" charset="-122"/>
                          <a:ea typeface="微软雅黑" pitchFamily="34" charset="-122"/>
                        </a:rPr>
                        <a:t>O</a:t>
                      </a:r>
                      <a:r>
                        <a:rPr lang="en-US" sz="1600" b="1" i="0" u="none" strike="noStrike" smtClean="0">
                          <a:solidFill>
                            <a:schemeClr val="bg1"/>
                          </a:solidFill>
                          <a:effectLst/>
                          <a:latin typeface="微软雅黑" pitchFamily="34" charset="-122"/>
                          <a:ea typeface="微软雅黑" pitchFamily="34" charset="-122"/>
                        </a:rPr>
                        <a:t>ne-stage</a:t>
                      </a:r>
                      <a:endParaRPr lang="zh-CN" altLang="en-US" sz="1600" b="1" i="0" u="none" strike="noStrike" dirty="0">
                        <a:solidFill>
                          <a:schemeClr val="bg1"/>
                        </a:solidFill>
                        <a:effectLst/>
                        <a:latin typeface="微软雅黑" pitchFamily="34" charset="-122"/>
                        <a:ea typeface="微软雅黑" pitchFamily="34" charset="-122"/>
                      </a:endParaRPr>
                    </a:p>
                  </a:txBody>
                  <a:tcPr marL="7620" marR="7620" marT="7620" marB="0" anchor="ctr">
                    <a:solidFill>
                      <a:schemeClr val="accent1">
                        <a:lumMod val="75000"/>
                      </a:schemeClr>
                    </a:solidFill>
                  </a:tcPr>
                </a:tc>
                <a:tc>
                  <a:txBody>
                    <a:bodyPr/>
                    <a:lstStyle/>
                    <a:p>
                      <a:pPr algn="ctr" fontAlgn="ctr"/>
                      <a:r>
                        <a:rPr lang="en-US" altLang="zh-CN" sz="1600" b="1" i="0" u="none" strike="noStrike" smtClean="0">
                          <a:solidFill>
                            <a:schemeClr val="bg1"/>
                          </a:solidFill>
                          <a:effectLst/>
                          <a:latin typeface="微软雅黑" pitchFamily="34" charset="-122"/>
                          <a:ea typeface="微软雅黑" pitchFamily="34" charset="-122"/>
                        </a:rPr>
                        <a:t>T</a:t>
                      </a:r>
                      <a:r>
                        <a:rPr lang="en-US" sz="1600" b="1" i="0" u="none" strike="noStrike" smtClean="0">
                          <a:solidFill>
                            <a:schemeClr val="bg1"/>
                          </a:solidFill>
                          <a:effectLst/>
                          <a:latin typeface="微软雅黑" pitchFamily="34" charset="-122"/>
                          <a:ea typeface="微软雅黑" pitchFamily="34" charset="-122"/>
                        </a:rPr>
                        <a:t>wo-stage</a:t>
                      </a:r>
                      <a:endParaRPr lang="zh-CN" altLang="en-US" sz="1600" b="1" i="0" u="none" strike="noStrike" dirty="0">
                        <a:solidFill>
                          <a:schemeClr val="bg1"/>
                        </a:solidFill>
                        <a:effectLst/>
                        <a:latin typeface="微软雅黑" pitchFamily="34" charset="-122"/>
                        <a:ea typeface="微软雅黑" pitchFamily="34" charset="-122"/>
                      </a:endParaRPr>
                    </a:p>
                  </a:txBody>
                  <a:tcPr marL="7620" marR="7620" marT="7620" marB="0" anchor="ctr">
                    <a:solidFill>
                      <a:schemeClr val="accent1">
                        <a:lumMod val="75000"/>
                      </a:schemeClr>
                    </a:solidFill>
                  </a:tcPr>
                </a:tc>
              </a:tr>
              <a:tr h="978131">
                <a:tc>
                  <a:txBody>
                    <a:bodyPr/>
                    <a:lstStyle/>
                    <a:p>
                      <a:pPr algn="ctr" fontAlgn="ctr"/>
                      <a:r>
                        <a:rPr lang="zh-CN" altLang="en-US" sz="1600" b="1" i="0" u="none" strike="noStrike" dirty="0">
                          <a:solidFill>
                            <a:schemeClr val="bg1"/>
                          </a:solidFill>
                          <a:effectLst/>
                          <a:latin typeface="微软雅黑" pitchFamily="34" charset="-122"/>
                          <a:ea typeface="微软雅黑" pitchFamily="34" charset="-122"/>
                        </a:rPr>
                        <a:t>主要算法</a:t>
                      </a:r>
                    </a:p>
                  </a:txBody>
                  <a:tcPr marL="7620" marR="7620" marT="7620" marB="0" anchor="ctr">
                    <a:solidFill>
                      <a:schemeClr val="accent1">
                        <a:lumMod val="7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smtClean="0">
                          <a:solidFill>
                            <a:srgbClr val="000000"/>
                          </a:solidFill>
                          <a:effectLst/>
                          <a:latin typeface="微软雅黑" pitchFamily="34" charset="-122"/>
                          <a:ea typeface="微软雅黑" pitchFamily="34" charset="-122"/>
                        </a:rPr>
                        <a:t>YOLOv1、SSD、</a:t>
                      </a:r>
                      <a:r>
                        <a:rPr lang="en-US" altLang="zh-CN" sz="1600" b="1" i="0" u="none" strike="noStrike" dirty="0" smtClean="0">
                          <a:solidFill>
                            <a:srgbClr val="000000"/>
                          </a:solidFill>
                          <a:effectLst/>
                          <a:latin typeface="微软雅黑" pitchFamily="34" charset="-122"/>
                          <a:ea typeface="微软雅黑" pitchFamily="34" charset="-122"/>
                        </a:rPr>
                        <a:t>RetinaNet</a:t>
                      </a:r>
                      <a:r>
                        <a:rPr lang="zh-CN" altLang="en-US" sz="1600" b="1" i="0" u="none" strike="noStrike" dirty="0" smtClean="0">
                          <a:solidFill>
                            <a:srgbClr val="000000"/>
                          </a:solidFill>
                          <a:effectLst/>
                          <a:latin typeface="微软雅黑" pitchFamily="34" charset="-122"/>
                          <a:ea typeface="微软雅黑" pitchFamily="34" charset="-122"/>
                        </a:rPr>
                        <a:t>、</a:t>
                      </a:r>
                      <a:endParaRPr lang="en-US" altLang="zh-CN" sz="1600" b="1" i="0" u="none" strike="noStrike" dirty="0" smtClean="0">
                        <a:solidFill>
                          <a:srgbClr val="000000"/>
                        </a:solidFill>
                        <a:effectLst/>
                        <a:latin typeface="微软雅黑" pitchFamily="34" charset="-122"/>
                        <a:ea typeface="微软雅黑" pitchFamily="34" charset="-122"/>
                      </a:endParaRPr>
                    </a:p>
                    <a:p>
                      <a:pPr algn="ctr" fontAlgn="ctr"/>
                      <a:r>
                        <a:rPr lang="en-US" sz="1600" b="1" i="0" u="none" strike="noStrike" dirty="0" smtClean="0">
                          <a:solidFill>
                            <a:srgbClr val="000000"/>
                          </a:solidFill>
                          <a:effectLst/>
                          <a:latin typeface="微软雅黑" pitchFamily="34" charset="-122"/>
                          <a:ea typeface="微软雅黑" pitchFamily="34" charset="-122"/>
                        </a:rPr>
                        <a:t>YOLOv2、YOLOv3</a:t>
                      </a:r>
                      <a:endParaRPr lang="en-US" sz="1600" b="1" i="0" u="none" strike="noStrike" dirty="0">
                        <a:solidFill>
                          <a:srgbClr val="000000"/>
                        </a:solidFill>
                        <a:effectLst/>
                        <a:latin typeface="微软雅黑" pitchFamily="34" charset="-122"/>
                        <a:ea typeface="微软雅黑" pitchFamily="34" charset="-122"/>
                      </a:endParaRPr>
                    </a:p>
                  </a:txBody>
                  <a:tcPr marL="7620" marR="7620" marT="7620" marB="0" anchor="ctr">
                    <a:solidFill>
                      <a:schemeClr val="accent1">
                        <a:lumMod val="20000"/>
                        <a:lumOff val="80000"/>
                      </a:schemeClr>
                    </a:solidFill>
                  </a:tcPr>
                </a:tc>
                <a:tc>
                  <a:txBody>
                    <a:bodyPr/>
                    <a:lstStyle/>
                    <a:p>
                      <a:pPr algn="ctr" fontAlgn="ctr"/>
                      <a:r>
                        <a:rPr lang="en-US" altLang="zh-CN" sz="1600" b="1" i="0" u="none" strike="noStrike" smtClean="0">
                          <a:solidFill>
                            <a:srgbClr val="000000"/>
                          </a:solidFill>
                          <a:effectLst/>
                          <a:latin typeface="微软雅黑" pitchFamily="34" charset="-122"/>
                          <a:ea typeface="微软雅黑" pitchFamily="34" charset="-122"/>
                        </a:rPr>
                        <a:t>R-CNN、</a:t>
                      </a:r>
                      <a:r>
                        <a:rPr lang="en-US" sz="1600" b="1" i="0" u="none" strike="noStrike" smtClean="0">
                          <a:solidFill>
                            <a:srgbClr val="000000"/>
                          </a:solidFill>
                          <a:effectLst/>
                          <a:latin typeface="微软雅黑" pitchFamily="34" charset="-122"/>
                          <a:ea typeface="微软雅黑" pitchFamily="34" charset="-122"/>
                        </a:rPr>
                        <a:t>Fast R-CNN、</a:t>
                      </a:r>
                      <a:endParaRPr lang="en-US" sz="1600" b="1" i="0" u="none" strike="noStrike" dirty="0" smtClean="0">
                        <a:solidFill>
                          <a:srgbClr val="000000"/>
                        </a:solidFill>
                        <a:effectLst/>
                        <a:latin typeface="微软雅黑" pitchFamily="34" charset="-122"/>
                        <a:ea typeface="微软雅黑" pitchFamily="34" charset="-122"/>
                      </a:endParaRPr>
                    </a:p>
                    <a:p>
                      <a:pPr algn="ctr" fontAlgn="ctr"/>
                      <a:r>
                        <a:rPr lang="en-US" sz="1600" b="1" i="0" u="none" strike="noStrike" smtClean="0">
                          <a:solidFill>
                            <a:srgbClr val="000000"/>
                          </a:solidFill>
                          <a:effectLst/>
                          <a:latin typeface="微软雅黑" pitchFamily="34" charset="-122"/>
                          <a:ea typeface="微软雅黑" pitchFamily="34" charset="-122"/>
                        </a:rPr>
                        <a:t>Faster R-CNN</a:t>
                      </a:r>
                      <a:r>
                        <a:rPr lang="zh-CN" altLang="en-US" sz="1600" b="1" i="0" u="none" strike="noStrike" smtClean="0">
                          <a:solidFill>
                            <a:srgbClr val="000000"/>
                          </a:solidFill>
                          <a:effectLst/>
                          <a:latin typeface="微软雅黑" pitchFamily="34" charset="-122"/>
                          <a:ea typeface="微软雅黑" pitchFamily="34" charset="-122"/>
                        </a:rPr>
                        <a:t>、</a:t>
                      </a:r>
                      <a:r>
                        <a:rPr lang="en-US" altLang="zh-CN" sz="1600" b="1" i="0" u="none" strike="noStrike" smtClean="0">
                          <a:solidFill>
                            <a:srgbClr val="000000"/>
                          </a:solidFill>
                          <a:effectLst/>
                          <a:latin typeface="微软雅黑" pitchFamily="34" charset="-122"/>
                          <a:ea typeface="微软雅黑" pitchFamily="34" charset="-122"/>
                        </a:rPr>
                        <a:t>Mask R-CNN</a:t>
                      </a:r>
                      <a:endParaRPr lang="en-US" sz="1600" b="1" i="0" u="none" strike="noStrike" dirty="0">
                        <a:solidFill>
                          <a:srgbClr val="000000"/>
                        </a:solidFill>
                        <a:effectLst/>
                        <a:latin typeface="微软雅黑" pitchFamily="34" charset="-122"/>
                        <a:ea typeface="微软雅黑" pitchFamily="34" charset="-122"/>
                      </a:endParaRPr>
                    </a:p>
                  </a:txBody>
                  <a:tcPr marL="7620" marR="7620" marT="7620" marB="0" anchor="ctr">
                    <a:solidFill>
                      <a:schemeClr val="accent1">
                        <a:lumMod val="20000"/>
                        <a:lumOff val="80000"/>
                      </a:schemeClr>
                    </a:solidFill>
                  </a:tcPr>
                </a:tc>
              </a:tr>
              <a:tr h="249089">
                <a:tc>
                  <a:txBody>
                    <a:bodyPr/>
                    <a:lstStyle/>
                    <a:p>
                      <a:pPr algn="ctr" fontAlgn="ctr"/>
                      <a:r>
                        <a:rPr lang="zh-CN" altLang="en-US" sz="1600" b="1" i="0" u="none" strike="noStrike">
                          <a:solidFill>
                            <a:schemeClr val="bg1"/>
                          </a:solidFill>
                          <a:effectLst/>
                          <a:latin typeface="微软雅黑" pitchFamily="34" charset="-122"/>
                          <a:ea typeface="微软雅黑" pitchFamily="34" charset="-122"/>
                        </a:rPr>
                        <a:t>检测精度</a:t>
                      </a:r>
                    </a:p>
                  </a:txBody>
                  <a:tcPr marL="7620" marR="7620" marT="7620" marB="0" anchor="ctr">
                    <a:solidFill>
                      <a:schemeClr val="accent1">
                        <a:lumMod val="75000"/>
                      </a:schemeClr>
                    </a:solidFill>
                  </a:tcPr>
                </a:tc>
                <a:tc>
                  <a:txBody>
                    <a:bodyPr/>
                    <a:lstStyle/>
                    <a:p>
                      <a:pPr algn="ctr" fontAlgn="ctr"/>
                      <a:r>
                        <a:rPr lang="zh-CN" altLang="en-US" sz="1600" b="1" i="0" u="none" strike="noStrike">
                          <a:solidFill>
                            <a:srgbClr val="000000"/>
                          </a:solidFill>
                          <a:effectLst/>
                          <a:latin typeface="微软雅黑" pitchFamily="34" charset="-122"/>
                          <a:ea typeface="微软雅黑" pitchFamily="34" charset="-122"/>
                        </a:rPr>
                        <a:t>较低</a:t>
                      </a:r>
                    </a:p>
                  </a:txBody>
                  <a:tcPr marL="7620" marR="7620" marT="7620" marB="0" anchor="ctr">
                    <a:solidFill>
                      <a:schemeClr val="accent1">
                        <a:lumMod val="20000"/>
                        <a:lumOff val="80000"/>
                      </a:schemeClr>
                    </a:solidFill>
                  </a:tcPr>
                </a:tc>
                <a:tc>
                  <a:txBody>
                    <a:bodyPr/>
                    <a:lstStyle/>
                    <a:p>
                      <a:pPr algn="ctr" fontAlgn="ctr"/>
                      <a:r>
                        <a:rPr lang="zh-CN" altLang="en-US" sz="1600" b="1" i="0" u="none" strike="noStrike">
                          <a:solidFill>
                            <a:srgbClr val="000000"/>
                          </a:solidFill>
                          <a:effectLst/>
                          <a:latin typeface="微软雅黑" pitchFamily="34" charset="-122"/>
                          <a:ea typeface="微软雅黑" pitchFamily="34" charset="-122"/>
                        </a:rPr>
                        <a:t>较高</a:t>
                      </a:r>
                    </a:p>
                  </a:txBody>
                  <a:tcPr marL="7620" marR="7620" marT="7620" marB="0" anchor="ctr">
                    <a:solidFill>
                      <a:schemeClr val="accent1">
                        <a:lumMod val="20000"/>
                        <a:lumOff val="80000"/>
                      </a:schemeClr>
                    </a:solidFill>
                  </a:tcPr>
                </a:tc>
              </a:tr>
              <a:tr h="249089">
                <a:tc>
                  <a:txBody>
                    <a:bodyPr/>
                    <a:lstStyle/>
                    <a:p>
                      <a:pPr algn="ctr" fontAlgn="ctr"/>
                      <a:r>
                        <a:rPr lang="zh-CN" altLang="en-US" sz="1600" b="1" i="0" u="none" strike="noStrike">
                          <a:solidFill>
                            <a:schemeClr val="bg1"/>
                          </a:solidFill>
                          <a:effectLst/>
                          <a:latin typeface="微软雅黑" pitchFamily="34" charset="-122"/>
                          <a:ea typeface="微软雅黑" pitchFamily="34" charset="-122"/>
                        </a:rPr>
                        <a:t>检测速度</a:t>
                      </a:r>
                    </a:p>
                  </a:txBody>
                  <a:tcPr marL="7620" marR="7620" marT="7620" marB="0" anchor="ctr">
                    <a:solidFill>
                      <a:schemeClr val="accent1">
                        <a:lumMod val="75000"/>
                      </a:schemeClr>
                    </a:solidFill>
                  </a:tcPr>
                </a:tc>
                <a:tc>
                  <a:txBody>
                    <a:bodyPr/>
                    <a:lstStyle/>
                    <a:p>
                      <a:pPr algn="ctr" fontAlgn="ctr"/>
                      <a:r>
                        <a:rPr lang="zh-CN" altLang="en-US" sz="1600" b="1" i="0" u="none" strike="noStrike">
                          <a:solidFill>
                            <a:srgbClr val="000000"/>
                          </a:solidFill>
                          <a:effectLst/>
                          <a:latin typeface="微软雅黑" pitchFamily="34" charset="-122"/>
                          <a:ea typeface="微软雅黑" pitchFamily="34" charset="-122"/>
                        </a:rPr>
                        <a:t>较快</a:t>
                      </a:r>
                    </a:p>
                  </a:txBody>
                  <a:tcPr marL="7620" marR="7620" marT="7620" marB="0" anchor="ctr">
                    <a:solidFill>
                      <a:schemeClr val="accent1">
                        <a:lumMod val="20000"/>
                        <a:lumOff val="80000"/>
                      </a:schemeClr>
                    </a:solidFill>
                  </a:tcPr>
                </a:tc>
                <a:tc>
                  <a:txBody>
                    <a:bodyPr/>
                    <a:lstStyle/>
                    <a:p>
                      <a:pPr algn="ctr" fontAlgn="ctr"/>
                      <a:r>
                        <a:rPr lang="zh-CN" altLang="en-US" sz="1600" b="1" i="0" u="none" strike="noStrike" dirty="0">
                          <a:solidFill>
                            <a:srgbClr val="000000"/>
                          </a:solidFill>
                          <a:effectLst/>
                          <a:latin typeface="微软雅黑" pitchFamily="34" charset="-122"/>
                          <a:ea typeface="微软雅黑" pitchFamily="34" charset="-122"/>
                        </a:rPr>
                        <a:t>较慢</a:t>
                      </a:r>
                    </a:p>
                  </a:txBody>
                  <a:tcPr marL="7620" marR="7620" marT="7620" marB="0" anchor="ctr">
                    <a:solidFill>
                      <a:schemeClr val="accent1">
                        <a:lumMod val="20000"/>
                        <a:lumOff val="80000"/>
                      </a:schemeClr>
                    </a:solidFill>
                  </a:tcPr>
                </a:tc>
              </a:tr>
            </a:tbl>
          </a:graphicData>
        </a:graphic>
      </p:graphicFrame>
    </p:spTree>
    <p:extLst>
      <p:ext uri="{BB962C8B-B14F-4D97-AF65-F5344CB8AC3E}">
        <p14:creationId xmlns:p14="http://schemas.microsoft.com/office/powerpoint/2010/main" val="405062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936" y="1385405"/>
            <a:ext cx="5742432" cy="47089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a:solidFill>
                  <a:srgbClr val="0000FF"/>
                </a:solidFill>
                <a:latin typeface="微软雅黑" pitchFamily="34" charset="-122"/>
                <a:ea typeface="微软雅黑" pitchFamily="34" charset="-122"/>
              </a:rPr>
              <a:t>多窗口目标检测算法</a:t>
            </a:r>
            <a:r>
              <a:rPr lang="zh-CN" altLang="en-US" sz="2000" b="1">
                <a:latin typeface="微软雅黑" pitchFamily="34" charset="-122"/>
                <a:ea typeface="微软雅黑" pitchFamily="34" charset="-122"/>
              </a:rPr>
              <a:t>具有的优点如下： </a:t>
            </a:r>
          </a:p>
          <a:p>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运用</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对大分辨率中的小目标进行检测，因为目标过小会出现检测率不高的情况。如果为了提高准确率增加网格数量进行检测，会对计算机显存造成压力导致崩溃的现象。而多窗口目标检测算法通过将图像分割为小窗口分别检测，有效的提高了检测准确率，同时不容易出现内存溢出等现象。</a:t>
            </a:r>
          </a:p>
          <a:p>
            <a:r>
              <a:rPr lang="en-US" altLang="zh-CN" sz="2000" b="1">
                <a:latin typeface="微软雅黑" pitchFamily="34" charset="-122"/>
                <a:ea typeface="微软雅黑" pitchFamily="34" charset="-122"/>
              </a:rPr>
              <a:t>(2)</a:t>
            </a:r>
            <a:r>
              <a:rPr lang="zh-CN" altLang="en-US" sz="2000" b="1">
                <a:latin typeface="微软雅黑" pitchFamily="34" charset="-122"/>
                <a:ea typeface="微软雅黑" pitchFamily="34" charset="-122"/>
              </a:rPr>
              <a:t>与</a:t>
            </a:r>
            <a:r>
              <a:rPr lang="en-US" altLang="zh-CN" sz="2000" b="1">
                <a:latin typeface="微软雅黑" pitchFamily="34" charset="-122"/>
                <a:ea typeface="微软雅黑" pitchFamily="34" charset="-122"/>
              </a:rPr>
              <a:t>Faster RCNN</a:t>
            </a:r>
            <a:r>
              <a:rPr lang="zh-CN" altLang="en-US" sz="2000" b="1">
                <a:latin typeface="微软雅黑" pitchFamily="34" charset="-122"/>
                <a:ea typeface="微软雅黑" pitchFamily="34" charset="-122"/>
              </a:rPr>
              <a:t>比较其准确率水平基本相当，且其检测时间明显低于</a:t>
            </a:r>
            <a:r>
              <a:rPr lang="en-US" altLang="zh-CN" sz="2000" b="1">
                <a:latin typeface="微软雅黑" pitchFamily="34" charset="-122"/>
                <a:ea typeface="微软雅黑" pitchFamily="34" charset="-122"/>
              </a:rPr>
              <a:t>Faster RCNN</a:t>
            </a:r>
            <a:r>
              <a:rPr lang="zh-CN" altLang="en-US" sz="2000" b="1">
                <a:latin typeface="微软雅黑" pitchFamily="34" charset="-122"/>
                <a:ea typeface="微软雅黑" pitchFamily="34" charset="-122"/>
              </a:rPr>
              <a:t>。</a:t>
            </a:r>
          </a:p>
          <a:p>
            <a:r>
              <a:rPr lang="en-US" altLang="zh-CN" sz="2000" b="1">
                <a:latin typeface="微软雅黑" pitchFamily="34" charset="-122"/>
                <a:ea typeface="微软雅黑" pitchFamily="34" charset="-122"/>
              </a:rPr>
              <a:t>(3)</a:t>
            </a:r>
            <a:r>
              <a:rPr lang="zh-CN" altLang="en-US" sz="2000" b="1">
                <a:latin typeface="微软雅黑" pitchFamily="34" charset="-122"/>
                <a:ea typeface="微软雅黑" pitchFamily="34" charset="-122"/>
              </a:rPr>
              <a:t>此方法可将图像分割后放大作为训练集使用。不但得到更多的训练集图像，还可得到更加丰富的分辨率信息。当对一个被检测目标图像，它的像素数量越多，目标的细节体现的就越详细，检测效果也会更好</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pic>
        <p:nvPicPr>
          <p:cNvPr id="4" name="图片 3"/>
          <p:cNvPicPr/>
          <p:nvPr/>
        </p:nvPicPr>
        <p:blipFill>
          <a:blip r:embed="rId2"/>
          <a:stretch>
            <a:fillRect/>
          </a:stretch>
        </p:blipFill>
        <p:spPr>
          <a:xfrm>
            <a:off x="7040880" y="1193703"/>
            <a:ext cx="3968496" cy="2376939"/>
          </a:xfrm>
          <a:prstGeom prst="rect">
            <a:avLst/>
          </a:prstGeom>
        </p:spPr>
        <p:style>
          <a:lnRef idx="2">
            <a:schemeClr val="dk1"/>
          </a:lnRef>
          <a:fillRef idx="1">
            <a:schemeClr val="lt1"/>
          </a:fillRef>
          <a:effectRef idx="0">
            <a:schemeClr val="dk1"/>
          </a:effectRef>
          <a:fontRef idx="minor">
            <a:schemeClr val="dk1"/>
          </a:fontRef>
        </p:style>
      </p:pic>
      <p:pic>
        <p:nvPicPr>
          <p:cNvPr id="5" name="图片 4"/>
          <p:cNvPicPr/>
          <p:nvPr/>
        </p:nvPicPr>
        <p:blipFill>
          <a:blip r:embed="rId3"/>
          <a:stretch>
            <a:fillRect/>
          </a:stretch>
        </p:blipFill>
        <p:spPr>
          <a:xfrm>
            <a:off x="7040880" y="3739896"/>
            <a:ext cx="3968496" cy="2414016"/>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7715256" y="6323166"/>
            <a:ext cx="2619744" cy="261610"/>
          </a:xfrm>
          <a:prstGeom prst="rect">
            <a:avLst/>
          </a:prstGeom>
          <a:noFill/>
        </p:spPr>
        <p:txBody>
          <a:bodyPr wrap="square" rtlCol="0">
            <a:spAutoFit/>
          </a:bodyPr>
          <a:lstStyle/>
          <a:p>
            <a:pPr algn="ctr"/>
            <a:r>
              <a:rPr lang="zh-CN" altLang="en-US" sz="1100" b="1">
                <a:solidFill>
                  <a:srgbClr val="002060"/>
                </a:solidFill>
                <a:latin typeface="微软雅黑" pitchFamily="34" charset="-122"/>
                <a:ea typeface="微软雅黑" pitchFamily="34" charset="-122"/>
              </a:rPr>
              <a:t>多</a:t>
            </a:r>
            <a:r>
              <a:rPr lang="zh-CN" altLang="en-US" sz="1100" b="1" smtClean="0">
                <a:solidFill>
                  <a:srgbClr val="002060"/>
                </a:solidFill>
                <a:latin typeface="微软雅黑" pitchFamily="34" charset="-122"/>
                <a:ea typeface="微软雅黑" pitchFamily="34" charset="-122"/>
              </a:rPr>
              <a:t>窗口目标分割结构图</a:t>
            </a:r>
            <a:endParaRPr lang="zh-CN" altLang="en-US" sz="11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36752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0040" y="1069848"/>
            <a:ext cx="11475720" cy="400110"/>
          </a:xfrm>
          <a:prstGeom prst="rect">
            <a:avLst/>
          </a:prstGeom>
          <a:noFill/>
        </p:spPr>
        <p:txBody>
          <a:bodyPr wrap="square" rtlCol="0">
            <a:spAutoFit/>
          </a:bodyPr>
          <a:lstStyle/>
          <a:p>
            <a:r>
              <a:rPr lang="zh-CN" altLang="en-US" sz="2000" b="1" smtClean="0">
                <a:latin typeface="微软雅黑" pitchFamily="34" charset="-122"/>
                <a:ea typeface="微软雅黑" pitchFamily="34" charset="-122"/>
              </a:rPr>
              <a:t>除了神经网络检测算法之外，通常</a:t>
            </a:r>
            <a:r>
              <a:rPr lang="zh-CN" altLang="en-US" sz="2000" b="1">
                <a:latin typeface="微软雅黑" pitchFamily="34" charset="-122"/>
                <a:ea typeface="微软雅黑" pitchFamily="34" charset="-122"/>
              </a:rPr>
              <a:t>会</a:t>
            </a:r>
            <a:r>
              <a:rPr lang="zh-CN" altLang="en-US" sz="2000" b="1" smtClean="0">
                <a:latin typeface="微软雅黑" pitchFamily="34" charset="-122"/>
                <a:ea typeface="微软雅黑" pitchFamily="34" charset="-122"/>
              </a:rPr>
              <a:t>使用其它图像处理方法来提高</a:t>
            </a:r>
            <a:r>
              <a:rPr lang="zh-CN" altLang="en-US" sz="2000" b="1">
                <a:latin typeface="微软雅黑" pitchFamily="34" charset="-122"/>
                <a:ea typeface="微软雅黑" pitchFamily="34" charset="-122"/>
              </a:rPr>
              <a:t>图像</a:t>
            </a:r>
            <a:r>
              <a:rPr lang="zh-CN" altLang="en-US" sz="2000" b="1" smtClean="0">
                <a:latin typeface="微软雅黑" pitchFamily="34" charset="-122"/>
                <a:ea typeface="微软雅黑" pitchFamily="34" charset="-122"/>
              </a:rPr>
              <a:t>识别的准确率。</a:t>
            </a:r>
            <a:endParaRPr lang="en-US" altLang="zh-CN" sz="2000" b="1" smtClean="0">
              <a:latin typeface="微软雅黑" pitchFamily="34" charset="-122"/>
              <a:ea typeface="微软雅黑" pitchFamily="34" charset="-122"/>
            </a:endParaRPr>
          </a:p>
        </p:txBody>
      </p:sp>
      <p:pic>
        <p:nvPicPr>
          <p:cNvPr id="3" name="图片 2"/>
          <p:cNvPicPr/>
          <p:nvPr/>
        </p:nvPicPr>
        <p:blipFill>
          <a:blip r:embed="rId2"/>
          <a:stretch>
            <a:fillRect/>
          </a:stretch>
        </p:blipFill>
        <p:spPr>
          <a:xfrm>
            <a:off x="932434" y="2758268"/>
            <a:ext cx="4834382" cy="1994249"/>
          </a:xfrm>
          <a:prstGeom prst="rect">
            <a:avLst/>
          </a:prstGeom>
        </p:spPr>
        <p:style>
          <a:lnRef idx="2">
            <a:schemeClr val="dk1"/>
          </a:lnRef>
          <a:fillRef idx="1">
            <a:schemeClr val="lt1"/>
          </a:fillRef>
          <a:effectRef idx="0">
            <a:schemeClr val="dk1"/>
          </a:effectRef>
          <a:fontRef idx="minor">
            <a:schemeClr val="dk1"/>
          </a:fontRef>
        </p:style>
      </p:pic>
      <p:sp>
        <p:nvSpPr>
          <p:cNvPr id="2" name="文本框 1"/>
          <p:cNvSpPr txBox="1"/>
          <p:nvPr/>
        </p:nvSpPr>
        <p:spPr>
          <a:xfrm>
            <a:off x="457200" y="5187951"/>
            <a:ext cx="1096365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a:t>
            </a:r>
            <a:r>
              <a:rPr lang="zh-CN" altLang="en-US" sz="2000" b="1" smtClean="0">
                <a:solidFill>
                  <a:srgbClr val="0000FF"/>
                </a:solidFill>
                <a:latin typeface="微软雅黑" pitchFamily="34" charset="-122"/>
                <a:ea typeface="微软雅黑" pitchFamily="34" charset="-122"/>
              </a:rPr>
              <a:t>图像</a:t>
            </a:r>
            <a:r>
              <a:rPr lang="zh-CN" altLang="en-US" sz="2000" b="1">
                <a:solidFill>
                  <a:srgbClr val="0000FF"/>
                </a:solidFill>
                <a:latin typeface="微软雅黑" pitchFamily="34" charset="-122"/>
                <a:ea typeface="微软雅黑" pitchFamily="34" charset="-122"/>
              </a:rPr>
              <a:t>滤波</a:t>
            </a:r>
            <a:r>
              <a:rPr lang="zh-CN" altLang="en-US" sz="2000" b="1">
                <a:latin typeface="微软雅黑" pitchFamily="34" charset="-122"/>
                <a:ea typeface="微软雅黑" pitchFamily="34" charset="-122"/>
              </a:rPr>
              <a:t>的作用是消除影响目标图像的噪声干扰与污染，尤其是一些图像中扰乱图像整洁程度的像素值突出的噪点。这些噪点不仅干扰并下降了图像的观感，同时也对图像分析与识别等操作的进行产生了负面影响。滤波是图像预处理时关键且多用的处理方式之一，使用它对于消除图像的干扰点有较好效果，并且也能够使图像保存原有的颜色形状等图像特征</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pic>
        <p:nvPicPr>
          <p:cNvPr id="5" name="图片 4"/>
          <p:cNvPicPr/>
          <p:nvPr/>
        </p:nvPicPr>
        <p:blipFill>
          <a:blip r:embed="rId3"/>
          <a:stretch>
            <a:fillRect/>
          </a:stretch>
        </p:blipFill>
        <p:spPr>
          <a:xfrm>
            <a:off x="7133088" y="2756243"/>
            <a:ext cx="3437376" cy="1996274"/>
          </a:xfrm>
          <a:prstGeom prst="rect">
            <a:avLst/>
          </a:prstGeom>
        </p:spPr>
        <p:style>
          <a:lnRef idx="2">
            <a:schemeClr val="dk1"/>
          </a:lnRef>
          <a:fillRef idx="1">
            <a:schemeClr val="lt1"/>
          </a:fillRef>
          <a:effectRef idx="0">
            <a:schemeClr val="dk1"/>
          </a:effectRef>
          <a:fontRef idx="minor">
            <a:schemeClr val="dk1"/>
          </a:fontRef>
        </p:style>
      </p:pic>
      <p:sp>
        <p:nvSpPr>
          <p:cNvPr id="7" name="TextBox 5"/>
          <p:cNvSpPr txBox="1"/>
          <p:nvPr/>
        </p:nvSpPr>
        <p:spPr>
          <a:xfrm>
            <a:off x="2088648" y="4779342"/>
            <a:ext cx="3096000" cy="261610"/>
          </a:xfrm>
          <a:prstGeom prst="rect">
            <a:avLst/>
          </a:prstGeom>
          <a:noFill/>
        </p:spPr>
        <p:txBody>
          <a:bodyPr wrap="square" rtlCol="0">
            <a:spAutoFit/>
          </a:bodyPr>
          <a:lstStyle/>
          <a:p>
            <a:pPr algn="ctr"/>
            <a:r>
              <a:rPr lang="zh-CN" altLang="en-US" sz="1100" b="1">
                <a:solidFill>
                  <a:srgbClr val="002060"/>
                </a:solidFill>
                <a:latin typeface="微软雅黑" pitchFamily="34" charset="-122"/>
                <a:ea typeface="微软雅黑" pitchFamily="34" charset="-122"/>
              </a:rPr>
              <a:t>直方图均衡化像素值分布转换</a:t>
            </a:r>
            <a:endParaRPr lang="zh-CN" altLang="en-US" sz="1100" b="1" dirty="0">
              <a:solidFill>
                <a:srgbClr val="002060"/>
              </a:solidFill>
              <a:latin typeface="微软雅黑" pitchFamily="34" charset="-122"/>
              <a:ea typeface="微软雅黑" pitchFamily="34" charset="-122"/>
            </a:endParaRPr>
          </a:p>
        </p:txBody>
      </p:sp>
      <p:sp>
        <p:nvSpPr>
          <p:cNvPr id="8" name="TextBox 5"/>
          <p:cNvSpPr txBox="1"/>
          <p:nvPr/>
        </p:nvSpPr>
        <p:spPr>
          <a:xfrm>
            <a:off x="7733538" y="4781950"/>
            <a:ext cx="2619744"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中值滤波变换图</a:t>
            </a:r>
            <a:endParaRPr lang="en-US" altLang="zh-CN" sz="1100" b="1" smtClean="0">
              <a:solidFill>
                <a:srgbClr val="002060"/>
              </a:solidFill>
              <a:latin typeface="微软雅黑" pitchFamily="34" charset="-122"/>
              <a:ea typeface="微软雅黑" pitchFamily="34" charset="-122"/>
            </a:endParaRPr>
          </a:p>
        </p:txBody>
      </p:sp>
      <p:sp>
        <p:nvSpPr>
          <p:cNvPr id="4" name="文本框 3"/>
          <p:cNvSpPr txBox="1"/>
          <p:nvPr/>
        </p:nvSpPr>
        <p:spPr>
          <a:xfrm>
            <a:off x="320040" y="1562389"/>
            <a:ext cx="11100816"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a:latin typeface="微软雅黑" pitchFamily="34" charset="-122"/>
                <a:ea typeface="微软雅黑" pitchFamily="34" charset="-122"/>
              </a:rPr>
              <a:t>· </a:t>
            </a:r>
            <a:r>
              <a:rPr lang="zh-CN" altLang="en-US" sz="2000" b="1">
                <a:solidFill>
                  <a:srgbClr val="0000FF"/>
                </a:solidFill>
                <a:latin typeface="微软雅黑" pitchFamily="34" charset="-122"/>
                <a:ea typeface="微软雅黑" pitchFamily="34" charset="-122"/>
              </a:rPr>
              <a:t>直方图均衡化</a:t>
            </a:r>
            <a:r>
              <a:rPr lang="zh-CN" altLang="en-US" sz="2000" b="1">
                <a:latin typeface="微软雅黑" pitchFamily="34" charset="-122"/>
                <a:ea typeface="微软雅黑" pitchFamily="34" charset="-122"/>
              </a:rPr>
              <a:t>是一种可以加强图像对比强度的算法，其核心目的为把图像的直方图分布转换成均匀的分布形式。当图像亮度过亮或者过暗时，像素值的大小会过于集中。经过直方图均衡化后能够使局部的对比度加强而不影响图像全局体对比度</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1919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3843" y="1476617"/>
            <a:ext cx="4939540"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a:t>
            </a:r>
            <a:r>
              <a:rPr lang="zh-CN" altLang="en-US" sz="2000" b="1" smtClean="0">
                <a:solidFill>
                  <a:srgbClr val="0000FF"/>
                </a:solidFill>
                <a:latin typeface="微软雅黑" pitchFamily="34" charset="-122"/>
                <a:ea typeface="微软雅黑" pitchFamily="34" charset="-122"/>
              </a:rPr>
              <a:t>二</a:t>
            </a:r>
            <a:r>
              <a:rPr lang="zh-CN" altLang="en-US" sz="2000" b="1">
                <a:solidFill>
                  <a:srgbClr val="0000FF"/>
                </a:solidFill>
                <a:latin typeface="微软雅黑" pitchFamily="34" charset="-122"/>
                <a:ea typeface="微软雅黑" pitchFamily="34" charset="-122"/>
              </a:rPr>
              <a:t>值图像</a:t>
            </a:r>
            <a:r>
              <a:rPr lang="zh-CN" altLang="en-US" sz="2000" b="1">
                <a:latin typeface="微软雅黑" pitchFamily="34" charset="-122"/>
                <a:ea typeface="微软雅黑" pitchFamily="34" charset="-122"/>
              </a:rPr>
              <a:t>像素值只有黑（</a:t>
            </a:r>
            <a:r>
              <a:rPr lang="en-US" altLang="zh-CN" sz="2000" b="1">
                <a:latin typeface="微软雅黑" pitchFamily="34" charset="-122"/>
                <a:ea typeface="微软雅黑" pitchFamily="34" charset="-122"/>
              </a:rPr>
              <a:t>0</a:t>
            </a:r>
            <a:r>
              <a:rPr lang="zh-CN" altLang="en-US" sz="2000" b="1">
                <a:latin typeface="微软雅黑" pitchFamily="34" charset="-122"/>
                <a:ea typeface="微软雅黑" pitchFamily="34" charset="-122"/>
              </a:rPr>
              <a:t>）与白（</a:t>
            </a:r>
            <a:r>
              <a:rPr lang="en-US" altLang="zh-CN" sz="2000" b="1">
                <a:latin typeface="微软雅黑" pitchFamily="34" charset="-122"/>
                <a:ea typeface="微软雅黑" pitchFamily="34" charset="-122"/>
              </a:rPr>
              <a:t>255</a:t>
            </a:r>
            <a:r>
              <a:rPr lang="zh-CN" altLang="en-US" sz="2000" b="1">
                <a:latin typeface="微软雅黑" pitchFamily="34" charset="-122"/>
                <a:ea typeface="微软雅黑" pitchFamily="34" charset="-122"/>
              </a:rPr>
              <a:t>）两种颜色。二值图像以其模式简单、对空间像素关系表达性强等特点，在图像分析与识别中拥有着重要影响</a:t>
            </a:r>
            <a:r>
              <a:rPr lang="zh-CN" altLang="en-US" sz="2000" b="1" smtClean="0">
                <a:latin typeface="微软雅黑" pitchFamily="34" charset="-122"/>
                <a:ea typeface="微软雅黑" pitchFamily="34" charset="-122"/>
              </a:rPr>
              <a:t>。常用的算法包括全局</a:t>
            </a:r>
            <a:r>
              <a:rPr lang="zh-CN" altLang="en-US" sz="2000" b="1">
                <a:latin typeface="微软雅黑" pitchFamily="34" charset="-122"/>
                <a:ea typeface="微软雅黑" pitchFamily="34" charset="-122"/>
              </a:rPr>
              <a:t>阈值</a:t>
            </a:r>
            <a:r>
              <a:rPr lang="zh-CN" altLang="en-US" sz="2000" b="1" smtClean="0">
                <a:latin typeface="微软雅黑" pitchFamily="34" charset="-122"/>
                <a:ea typeface="微软雅黑" pitchFamily="34" charset="-122"/>
              </a:rPr>
              <a:t>算法、</a:t>
            </a:r>
            <a:r>
              <a:rPr lang="en-US" altLang="zh-CN" sz="2000" b="1" smtClean="0">
                <a:latin typeface="微软雅黑" pitchFamily="34" charset="-122"/>
                <a:ea typeface="微软雅黑" pitchFamily="34" charset="-122"/>
              </a:rPr>
              <a:t>OSTU</a:t>
            </a:r>
            <a:r>
              <a:rPr lang="zh-CN" altLang="en-US" sz="2000" b="1" smtClean="0">
                <a:latin typeface="微软雅黑" pitchFamily="34" charset="-122"/>
                <a:ea typeface="微软雅黑" pitchFamily="34" charset="-122"/>
              </a:rPr>
              <a:t>算法等。</a:t>
            </a:r>
            <a:endParaRPr lang="en-US" altLang="zh-CN" sz="2000" b="1" smtClean="0">
              <a:latin typeface="微软雅黑" pitchFamily="34" charset="-122"/>
              <a:ea typeface="微软雅黑" pitchFamily="34" charset="-122"/>
            </a:endParaRPr>
          </a:p>
        </p:txBody>
      </p:sp>
      <p:pic>
        <p:nvPicPr>
          <p:cNvPr id="3" name="图片 2"/>
          <p:cNvPicPr/>
          <p:nvPr/>
        </p:nvPicPr>
        <p:blipFill>
          <a:blip r:embed="rId2"/>
          <a:stretch>
            <a:fillRect/>
          </a:stretch>
        </p:blipFill>
        <p:spPr>
          <a:xfrm>
            <a:off x="383778" y="3354716"/>
            <a:ext cx="4719669" cy="2879422"/>
          </a:xfrm>
          <a:prstGeom prst="rect">
            <a:avLst/>
          </a:prstGeom>
        </p:spPr>
        <p:style>
          <a:lnRef idx="2">
            <a:schemeClr val="dk1"/>
          </a:lnRef>
          <a:fillRef idx="1">
            <a:schemeClr val="lt1"/>
          </a:fillRef>
          <a:effectRef idx="0">
            <a:schemeClr val="dk1"/>
          </a:effectRef>
          <a:fontRef idx="minor">
            <a:schemeClr val="dk1"/>
          </a:fontRef>
        </p:style>
      </p:pic>
      <p:pic>
        <p:nvPicPr>
          <p:cNvPr id="6" name="Picture 2" descr="https://img-blog.csdn.net/20180701150108541?watermark/2/text/aHR0cHM6Ly9ibG9nLmNzZG4ubmV0L2NoZW4xMzQyMjU=/font/5a6L5L2T/fontsize/400/fill/I0JBQkFCMA==/dissolve/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968" y="1702914"/>
            <a:ext cx="3167452" cy="2027169"/>
          </a:xfrm>
          <a:prstGeom prst="rect">
            <a:avLst/>
          </a:prstGeom>
          <a:extLst/>
        </p:spPr>
        <p:style>
          <a:lnRef idx="2">
            <a:schemeClr val="dk1"/>
          </a:lnRef>
          <a:fillRef idx="1">
            <a:schemeClr val="lt1"/>
          </a:fillRef>
          <a:effectRef idx="0">
            <a:schemeClr val="dk1"/>
          </a:effectRef>
          <a:fontRef idx="minor">
            <a:schemeClr val="dk1"/>
          </a:fontRef>
        </p:style>
      </p:pic>
      <p:pic>
        <p:nvPicPr>
          <p:cNvPr id="7" name="Picture 4" descr="https://img-blog.csdn.net/20180701150338844?watermark/2/text/aHR0cHM6Ly9ibG9nLmNzZG4ubmV0L2NoZW4xMzQyMjU=/font/5a6L5L2T/fontsize/400/fill/I0JBQkFCMA==/dissolve/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6887" y="1702914"/>
            <a:ext cx="3237859" cy="2048371"/>
          </a:xfrm>
          <a:prstGeom prst="rect">
            <a:avLst/>
          </a:prstGeom>
          <a:extLst/>
        </p:spPr>
        <p:style>
          <a:lnRef idx="2">
            <a:schemeClr val="dk1"/>
          </a:lnRef>
          <a:fillRef idx="1">
            <a:schemeClr val="lt1"/>
          </a:fillRef>
          <a:effectRef idx="0">
            <a:schemeClr val="dk1"/>
          </a:effectRef>
          <a:fontRef idx="minor">
            <a:schemeClr val="dk1"/>
          </a:fontRef>
        </p:style>
      </p:pic>
      <p:sp>
        <p:nvSpPr>
          <p:cNvPr id="8" name="TextBox 5"/>
          <p:cNvSpPr txBox="1"/>
          <p:nvPr/>
        </p:nvSpPr>
        <p:spPr>
          <a:xfrm>
            <a:off x="1263541" y="6350216"/>
            <a:ext cx="30960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二值化图形直方图分布</a:t>
            </a:r>
            <a:r>
              <a:rPr lang="zh-CN" altLang="en-US" sz="1100" b="1">
                <a:solidFill>
                  <a:srgbClr val="002060"/>
                </a:solidFill>
                <a:latin typeface="微软雅黑" pitchFamily="34" charset="-122"/>
                <a:ea typeface="微软雅黑" pitchFamily="34" charset="-122"/>
              </a:rPr>
              <a:t>转换</a:t>
            </a:r>
            <a:endParaRPr lang="zh-CN" altLang="en-US" sz="1100" b="1" dirty="0">
              <a:solidFill>
                <a:srgbClr val="002060"/>
              </a:solidFill>
              <a:latin typeface="微软雅黑" pitchFamily="34" charset="-122"/>
              <a:ea typeface="微软雅黑" pitchFamily="34" charset="-122"/>
            </a:endParaRPr>
          </a:p>
        </p:txBody>
      </p:sp>
      <p:sp>
        <p:nvSpPr>
          <p:cNvPr id="9" name="TextBox 5"/>
          <p:cNvSpPr txBox="1"/>
          <p:nvPr/>
        </p:nvSpPr>
        <p:spPr>
          <a:xfrm>
            <a:off x="6686725" y="3790212"/>
            <a:ext cx="793938"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腐蚀</a:t>
            </a:r>
            <a:endParaRPr lang="zh-CN" altLang="en-US" sz="1100" b="1" dirty="0">
              <a:solidFill>
                <a:srgbClr val="002060"/>
              </a:solidFill>
              <a:latin typeface="微软雅黑" pitchFamily="34" charset="-122"/>
              <a:ea typeface="微软雅黑" pitchFamily="34" charset="-122"/>
            </a:endParaRPr>
          </a:p>
        </p:txBody>
      </p:sp>
      <p:sp>
        <p:nvSpPr>
          <p:cNvPr id="10" name="TextBox 5"/>
          <p:cNvSpPr txBox="1"/>
          <p:nvPr/>
        </p:nvSpPr>
        <p:spPr>
          <a:xfrm>
            <a:off x="10023968" y="3790212"/>
            <a:ext cx="663696"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膨胀</a:t>
            </a:r>
            <a:endParaRPr lang="zh-CN" altLang="en-US" sz="1100" b="1" dirty="0">
              <a:solidFill>
                <a:srgbClr val="002060"/>
              </a:solidFill>
              <a:latin typeface="微软雅黑" pitchFamily="34" charset="-122"/>
              <a:ea typeface="微软雅黑" pitchFamily="34" charset="-122"/>
            </a:endParaRPr>
          </a:p>
        </p:txBody>
      </p:sp>
      <p:sp>
        <p:nvSpPr>
          <p:cNvPr id="11" name="文本框 10"/>
          <p:cNvSpPr txBox="1"/>
          <p:nvPr/>
        </p:nvSpPr>
        <p:spPr>
          <a:xfrm>
            <a:off x="5748435" y="4294739"/>
            <a:ext cx="5837969"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a:t>
            </a:r>
            <a:r>
              <a:rPr lang="zh-CN" altLang="en-US" sz="2000" b="1" smtClean="0">
                <a:solidFill>
                  <a:srgbClr val="0000FF"/>
                </a:solidFill>
                <a:latin typeface="微软雅黑" pitchFamily="34" charset="-122"/>
                <a:ea typeface="微软雅黑" pitchFamily="34" charset="-122"/>
              </a:rPr>
              <a:t>图像</a:t>
            </a:r>
            <a:r>
              <a:rPr lang="zh-CN" altLang="en-US" sz="2000" b="1">
                <a:solidFill>
                  <a:srgbClr val="0000FF"/>
                </a:solidFill>
                <a:latin typeface="微软雅黑" pitchFamily="34" charset="-122"/>
                <a:ea typeface="微软雅黑" pitchFamily="34" charset="-122"/>
              </a:rPr>
              <a:t>形态学</a:t>
            </a:r>
            <a:r>
              <a:rPr lang="zh-CN" altLang="en-US" sz="2000" b="1">
                <a:latin typeface="微软雅黑" pitchFamily="34" charset="-122"/>
                <a:ea typeface="微软雅黑" pitchFamily="34" charset="-122"/>
              </a:rPr>
              <a:t>是在图像处理过程中的一门重要学科，以对二值图像处理为主，可提取不同的图像分量。常见的运算包括膨胀、腐蚀和开闭运算</a:t>
            </a:r>
            <a:r>
              <a:rPr lang="zh-CN" altLang="en-US" sz="2000" b="1" smtClean="0">
                <a:latin typeface="微软雅黑" pitchFamily="34" charset="-122"/>
                <a:ea typeface="微软雅黑" pitchFamily="34" charset="-122"/>
              </a:rPr>
              <a:t>等</a:t>
            </a:r>
            <a:r>
              <a:rPr lang="zh-CN" altLang="en-US" sz="2000" b="1">
                <a:latin typeface="微软雅黑" pitchFamily="34" charset="-122"/>
                <a:ea typeface="微软雅黑" pitchFamily="34" charset="-122"/>
              </a:rPr>
              <a:t>。</a:t>
            </a:r>
            <a:endParaRPr lang="en-US" altLang="zh-CN" sz="2000" b="1">
              <a:latin typeface="微软雅黑" pitchFamily="34" charset="-122"/>
              <a:ea typeface="微软雅黑" pitchFamily="34" charset="-122"/>
            </a:endParaRPr>
          </a:p>
          <a:p>
            <a:r>
              <a:rPr lang="zh-CN" altLang="en-US" sz="2000" b="1">
                <a:solidFill>
                  <a:srgbClr val="FF0000"/>
                </a:solidFill>
                <a:latin typeface="微软雅黑" pitchFamily="34" charset="-122"/>
                <a:ea typeface="微软雅黑" pitchFamily="34" charset="-122"/>
              </a:rPr>
              <a:t>腐蚀</a:t>
            </a:r>
            <a:r>
              <a:rPr lang="zh-CN" altLang="en-US" sz="2000" b="1">
                <a:latin typeface="微软雅黑" pitchFamily="34" charset="-122"/>
                <a:ea typeface="微软雅黑" pitchFamily="34" charset="-122"/>
              </a:rPr>
              <a:t>能消除目标之间的连接，使目标轮廓减小。</a:t>
            </a:r>
            <a:r>
              <a:rPr lang="zh-CN" altLang="en-US" sz="2000" b="1">
                <a:solidFill>
                  <a:srgbClr val="FF0000"/>
                </a:solidFill>
                <a:latin typeface="微软雅黑" pitchFamily="34" charset="-122"/>
                <a:ea typeface="微软雅黑" pitchFamily="34" charset="-122"/>
              </a:rPr>
              <a:t>膨胀</a:t>
            </a:r>
            <a:r>
              <a:rPr lang="zh-CN" altLang="en-US" sz="2000" b="1">
                <a:latin typeface="微软雅黑" pitchFamily="34" charset="-122"/>
                <a:ea typeface="微软雅黑" pitchFamily="34" charset="-122"/>
              </a:rPr>
              <a:t>能够将目标轮廓放大，使目标之间相</a:t>
            </a:r>
            <a:r>
              <a:rPr lang="zh-CN" altLang="en-US" sz="2000" b="1" smtClean="0">
                <a:latin typeface="微软雅黑" pitchFamily="34" charset="-122"/>
                <a:ea typeface="微软雅黑" pitchFamily="34" charset="-122"/>
              </a:rPr>
              <a:t>连接。</a:t>
            </a:r>
            <a:endParaRPr lang="en-US"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24277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366" y="4479359"/>
            <a:ext cx="5367313"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a:t>
            </a:r>
            <a:r>
              <a:rPr lang="zh-CN" altLang="en-US" sz="2000" b="1" smtClean="0">
                <a:solidFill>
                  <a:srgbClr val="0000FF"/>
                </a:solidFill>
                <a:latin typeface="微软雅黑" pitchFamily="34" charset="-122"/>
                <a:ea typeface="微软雅黑" pitchFamily="34" charset="-122"/>
              </a:rPr>
              <a:t>连通</a:t>
            </a:r>
            <a:r>
              <a:rPr lang="zh-CN" altLang="en-US" sz="2000" b="1">
                <a:solidFill>
                  <a:srgbClr val="0000FF"/>
                </a:solidFill>
                <a:latin typeface="微软雅黑" pitchFamily="34" charset="-122"/>
                <a:ea typeface="微软雅黑" pitchFamily="34" charset="-122"/>
              </a:rPr>
              <a:t>域分析算法</a:t>
            </a:r>
            <a:r>
              <a:rPr lang="zh-CN" altLang="en-US" sz="2000" b="1">
                <a:latin typeface="微软雅黑" pitchFamily="34" charset="-122"/>
                <a:ea typeface="微软雅黑" pitchFamily="34" charset="-122"/>
              </a:rPr>
              <a:t>是颗粒识别与标记中最重要的</a:t>
            </a:r>
            <a:r>
              <a:rPr lang="zh-CN" altLang="en-US" sz="2000" b="1" smtClean="0">
                <a:latin typeface="微软雅黑" pitchFamily="34" charset="-122"/>
                <a:ea typeface="微软雅黑" pitchFamily="34" charset="-122"/>
              </a:rPr>
              <a:t>算法，</a:t>
            </a:r>
            <a:r>
              <a:rPr lang="zh-CN" altLang="en-US" sz="2000" b="1">
                <a:latin typeface="微软雅黑" pitchFamily="34" charset="-122"/>
                <a:ea typeface="微软雅黑" pitchFamily="34" charset="-122"/>
              </a:rPr>
              <a:t>该算法以独立为连接区域的图像块为检测目标，对二值图像中被视为检测目标进行识别与标记，并进一步获取其连接区域的位置坐标、轮廓等参数。连通域分析算法主要分为两遍扫描法和种子填充法</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pic>
        <p:nvPicPr>
          <p:cNvPr id="3" name="图片 2"/>
          <p:cNvPicPr/>
          <p:nvPr/>
        </p:nvPicPr>
        <p:blipFill>
          <a:blip r:embed="rId2"/>
          <a:stretch>
            <a:fillRect/>
          </a:stretch>
        </p:blipFill>
        <p:spPr>
          <a:xfrm>
            <a:off x="533717" y="1307364"/>
            <a:ext cx="5134610" cy="2752725"/>
          </a:xfrm>
          <a:prstGeom prst="rect">
            <a:avLst/>
          </a:prstGeom>
        </p:spPr>
        <p:style>
          <a:lnRef idx="2">
            <a:schemeClr val="dk1"/>
          </a:lnRef>
          <a:fillRef idx="1">
            <a:schemeClr val="lt1"/>
          </a:fillRef>
          <a:effectRef idx="0">
            <a:schemeClr val="dk1"/>
          </a:effectRef>
          <a:fontRef idx="minor">
            <a:schemeClr val="dk1"/>
          </a:fontRef>
        </p:style>
      </p:pic>
      <p:pic>
        <p:nvPicPr>
          <p:cNvPr id="4" name="图片 3"/>
          <p:cNvPicPr/>
          <p:nvPr/>
        </p:nvPicPr>
        <p:blipFill>
          <a:blip r:embed="rId3"/>
          <a:stretch>
            <a:fillRect/>
          </a:stretch>
        </p:blipFill>
        <p:spPr>
          <a:xfrm>
            <a:off x="7908801" y="1307364"/>
            <a:ext cx="3911724" cy="2377668"/>
          </a:xfrm>
          <a:prstGeom prst="rect">
            <a:avLst/>
          </a:prstGeom>
        </p:spPr>
        <p:style>
          <a:lnRef idx="2">
            <a:schemeClr val="dk1"/>
          </a:lnRef>
          <a:fillRef idx="1">
            <a:schemeClr val="lt1"/>
          </a:fillRef>
          <a:effectRef idx="0">
            <a:schemeClr val="dk1"/>
          </a:effectRef>
          <a:fontRef idx="minor">
            <a:schemeClr val="dk1"/>
          </a:fontRef>
        </p:style>
      </p:pic>
      <p:sp>
        <p:nvSpPr>
          <p:cNvPr id="5" name="文本框 4"/>
          <p:cNvSpPr txBox="1"/>
          <p:nvPr/>
        </p:nvSpPr>
        <p:spPr>
          <a:xfrm>
            <a:off x="6007609" y="1270788"/>
            <a:ext cx="1673352" cy="50167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a:t>
            </a:r>
            <a:r>
              <a:rPr lang="zh-CN" altLang="en-US" sz="2000" b="1" smtClean="0">
                <a:solidFill>
                  <a:srgbClr val="0000FF"/>
                </a:solidFill>
                <a:latin typeface="微软雅黑" pitchFamily="34" charset="-122"/>
                <a:ea typeface="微软雅黑" pitchFamily="34" charset="-122"/>
              </a:rPr>
              <a:t>分水岭</a:t>
            </a:r>
            <a:r>
              <a:rPr lang="zh-CN" altLang="en-US" sz="2000" b="1">
                <a:solidFill>
                  <a:srgbClr val="0000FF"/>
                </a:solidFill>
                <a:latin typeface="微软雅黑" pitchFamily="34" charset="-122"/>
                <a:ea typeface="微软雅黑" pitchFamily="34" charset="-122"/>
              </a:rPr>
              <a:t>算法</a:t>
            </a:r>
            <a:r>
              <a:rPr lang="zh-CN" altLang="en-US" sz="2000" b="1">
                <a:latin typeface="微软雅黑" pitchFamily="34" charset="-122"/>
                <a:ea typeface="微软雅黑" pitchFamily="34" charset="-122"/>
              </a:rPr>
              <a:t>是使用形态学的图像分割算法。该算法能够使图像中灰度值相差小，图像坐标位置接近的像素点连接起来，形成一个闭合的轮廓，从而完成图像目标的提取与分割操作</a:t>
            </a:r>
            <a:r>
              <a:rPr lang="zh-CN" altLang="en-US" sz="2000" b="1" smtClean="0">
                <a:latin typeface="微软雅黑" pitchFamily="34" charset="-122"/>
                <a:ea typeface="微软雅黑" pitchFamily="34" charset="-122"/>
              </a:rPr>
              <a:t>。</a:t>
            </a:r>
            <a:endParaRPr lang="zh-CN" altLang="en-US" sz="2000"/>
          </a:p>
        </p:txBody>
      </p:sp>
      <p:sp>
        <p:nvSpPr>
          <p:cNvPr id="6" name="TextBox 5"/>
          <p:cNvSpPr txBox="1"/>
          <p:nvPr/>
        </p:nvSpPr>
        <p:spPr>
          <a:xfrm>
            <a:off x="1619551" y="4061554"/>
            <a:ext cx="30960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两遍扫描算法</a:t>
            </a:r>
            <a:endParaRPr lang="zh-CN" altLang="en-US" sz="1100" b="1" dirty="0">
              <a:solidFill>
                <a:srgbClr val="002060"/>
              </a:solidFill>
              <a:latin typeface="微软雅黑" pitchFamily="34" charset="-122"/>
              <a:ea typeface="微软雅黑" pitchFamily="34" charset="-122"/>
            </a:endParaRPr>
          </a:p>
        </p:txBody>
      </p:sp>
      <p:sp>
        <p:nvSpPr>
          <p:cNvPr id="7" name="TextBox 5"/>
          <p:cNvSpPr txBox="1"/>
          <p:nvPr/>
        </p:nvSpPr>
        <p:spPr>
          <a:xfrm>
            <a:off x="8492112" y="6287546"/>
            <a:ext cx="30960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分水岭算法</a:t>
            </a:r>
            <a:endParaRPr lang="zh-CN" altLang="en-US" sz="1100" b="1" dirty="0">
              <a:solidFill>
                <a:srgbClr val="002060"/>
              </a:solidFill>
              <a:latin typeface="微软雅黑" pitchFamily="34" charset="-122"/>
              <a:ea typeface="微软雅黑" pitchFamily="34" charset="-122"/>
            </a:endParaRPr>
          </a:p>
        </p:txBody>
      </p:sp>
      <p:pic>
        <p:nvPicPr>
          <p:cNvPr id="8" name="图片 7"/>
          <p:cNvPicPr/>
          <p:nvPr/>
        </p:nvPicPr>
        <p:blipFill>
          <a:blip r:embed="rId4"/>
          <a:stretch>
            <a:fillRect/>
          </a:stretch>
        </p:blipFill>
        <p:spPr>
          <a:xfrm>
            <a:off x="7908801" y="4061554"/>
            <a:ext cx="3911724" cy="21837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8117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326641"/>
            <a:ext cx="12193057" cy="2275840"/>
          </a:xfrm>
          <a:prstGeom prst="rect">
            <a:avLst/>
          </a:prstGeom>
          <a:noFill/>
        </p:spPr>
      </p:pic>
      <p:sp>
        <p:nvSpPr>
          <p:cNvPr id="4" name="椭圆 3">
            <a:extLst>
              <a:ext uri="{FF2B5EF4-FFF2-40B4-BE49-F238E27FC236}">
                <a16:creationId xmlns="" xmlns:a16="http://schemas.microsoft.com/office/drawing/2014/main" id="{84E5A175-3149-405F-9145-7535715A381B}"/>
              </a:ext>
            </a:extLst>
          </p:cNvPr>
          <p:cNvSpPr/>
          <p:nvPr/>
        </p:nvSpPr>
        <p:spPr>
          <a:xfrm>
            <a:off x="2400200" y="2781499"/>
            <a:ext cx="1152128" cy="1152128"/>
          </a:xfrm>
          <a:prstGeom prst="ellipse">
            <a:avLst/>
          </a:prstGeom>
          <a:solidFill>
            <a:schemeClr val="accent1">
              <a:lumMod val="75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E75B6"/>
              </a:solidFill>
            </a:endParaRPr>
          </a:p>
        </p:txBody>
      </p:sp>
      <p:sp>
        <p:nvSpPr>
          <p:cNvPr id="8" name="TextBox 8"/>
          <p:cNvSpPr txBox="1"/>
          <p:nvPr/>
        </p:nvSpPr>
        <p:spPr>
          <a:xfrm>
            <a:off x="4007262" y="2972273"/>
            <a:ext cx="6183218" cy="1569660"/>
          </a:xfrm>
          <a:prstGeom prst="rect">
            <a:avLst/>
          </a:prstGeom>
          <a:noFill/>
        </p:spPr>
        <p:txBody>
          <a:bodyPr wrap="square" rtlCol="0">
            <a:spAutoFit/>
          </a:bodyPr>
          <a:lstStyle/>
          <a:p>
            <a:r>
              <a:rPr lang="zh-CN" altLang="en-US" sz="4800" b="1" smtClean="0">
                <a:solidFill>
                  <a:schemeClr val="bg1"/>
                </a:solidFill>
                <a:latin typeface="微软雅黑" pitchFamily="34" charset="-122"/>
                <a:ea typeface="微软雅黑" pitchFamily="34" charset="-122"/>
              </a:rPr>
              <a:t>三</a:t>
            </a:r>
            <a:r>
              <a:rPr lang="en-US" altLang="zh-CN" sz="4800" b="1">
                <a:solidFill>
                  <a:schemeClr val="bg1"/>
                </a:solidFill>
                <a:latin typeface="微软雅黑" pitchFamily="34" charset="-122"/>
                <a:ea typeface="微软雅黑" pitchFamily="34" charset="-122"/>
              </a:rPr>
              <a:t>. </a:t>
            </a:r>
            <a:r>
              <a:rPr lang="zh-CN" altLang="en-US" sz="4800" b="1">
                <a:solidFill>
                  <a:schemeClr val="bg1"/>
                </a:solidFill>
                <a:latin typeface="微软雅黑" pitchFamily="34" charset="-122"/>
                <a:ea typeface="微软雅黑" pitchFamily="34" charset="-122"/>
              </a:rPr>
              <a:t>系统的设计与实现</a:t>
            </a:r>
          </a:p>
          <a:p>
            <a:endParaRPr lang="en-US" altLang="zh-CN" sz="4800" b="1" dirty="0">
              <a:solidFill>
                <a:schemeClr val="bg1"/>
              </a:solidFill>
              <a:latin typeface="微软雅黑" pitchFamily="34" charset="-122"/>
              <a:ea typeface="微软雅黑" pitchFamily="34" charset="-122"/>
            </a:endParaRPr>
          </a:p>
        </p:txBody>
      </p:sp>
      <p:sp>
        <p:nvSpPr>
          <p:cNvPr id="10" name="Freeform 9">
            <a:extLst>
              <a:ext uri="{FF2B5EF4-FFF2-40B4-BE49-F238E27FC236}">
                <a16:creationId xmlns:a16="http://schemas.microsoft.com/office/drawing/2014/main" xmlns="" id="{7A53962F-3837-4E00-AD41-FB87A0EBD497}"/>
              </a:ext>
            </a:extLst>
          </p:cNvPr>
          <p:cNvSpPr>
            <a:spLocks/>
          </p:cNvSpPr>
          <p:nvPr/>
        </p:nvSpPr>
        <p:spPr bwMode="auto">
          <a:xfrm>
            <a:off x="2598267" y="3018202"/>
            <a:ext cx="657441" cy="646006"/>
          </a:xfrm>
          <a:custGeom>
            <a:avLst/>
            <a:gdLst>
              <a:gd name="T0" fmla="*/ 697 w 713"/>
              <a:gd name="T1" fmla="*/ 10 h 700"/>
              <a:gd name="T2" fmla="*/ 655 w 713"/>
              <a:gd name="T3" fmla="*/ 16 h 700"/>
              <a:gd name="T4" fmla="*/ 15 w 713"/>
              <a:gd name="T5" fmla="*/ 381 h 700"/>
              <a:gd name="T6" fmla="*/ 11 w 713"/>
              <a:gd name="T7" fmla="*/ 383 h 700"/>
              <a:gd name="T8" fmla="*/ 1 w 713"/>
              <a:gd name="T9" fmla="*/ 411 h 700"/>
              <a:gd name="T10" fmla="*/ 28 w 713"/>
              <a:gd name="T11" fmla="*/ 442 h 700"/>
              <a:gd name="T12" fmla="*/ 209 w 713"/>
              <a:gd name="T13" fmla="*/ 505 h 700"/>
              <a:gd name="T14" fmla="*/ 221 w 713"/>
              <a:gd name="T15" fmla="*/ 470 h 700"/>
              <a:gd name="T16" fmla="*/ 41 w 713"/>
              <a:gd name="T17" fmla="*/ 408 h 700"/>
              <a:gd name="T18" fmla="*/ 610 w 713"/>
              <a:gd name="T19" fmla="*/ 84 h 700"/>
              <a:gd name="T20" fmla="*/ 282 w 713"/>
              <a:gd name="T21" fmla="*/ 486 h 700"/>
              <a:gd name="T22" fmla="*/ 282 w 713"/>
              <a:gd name="T23" fmla="*/ 700 h 700"/>
              <a:gd name="T24" fmla="*/ 327 w 713"/>
              <a:gd name="T25" fmla="*/ 700 h 700"/>
              <a:gd name="T26" fmla="*/ 327 w 713"/>
              <a:gd name="T27" fmla="*/ 503 h 700"/>
              <a:gd name="T28" fmla="*/ 669 w 713"/>
              <a:gd name="T29" fmla="*/ 84 h 700"/>
              <a:gd name="T30" fmla="*/ 581 w 713"/>
              <a:gd name="T31" fmla="*/ 588 h 700"/>
              <a:gd name="T32" fmla="*/ 581 w 713"/>
              <a:gd name="T33" fmla="*/ 590 h 700"/>
              <a:gd name="T34" fmla="*/ 577 w 713"/>
              <a:gd name="T35" fmla="*/ 599 h 700"/>
              <a:gd name="T36" fmla="*/ 569 w 713"/>
              <a:gd name="T37" fmla="*/ 600 h 700"/>
              <a:gd name="T38" fmla="*/ 372 w 713"/>
              <a:gd name="T39" fmla="*/ 533 h 700"/>
              <a:gd name="T40" fmla="*/ 361 w 713"/>
              <a:gd name="T41" fmla="*/ 567 h 700"/>
              <a:gd name="T42" fmla="*/ 559 w 713"/>
              <a:gd name="T43" fmla="*/ 635 h 700"/>
              <a:gd name="T44" fmla="*/ 561 w 713"/>
              <a:gd name="T45" fmla="*/ 636 h 700"/>
              <a:gd name="T46" fmla="*/ 572 w 713"/>
              <a:gd name="T47" fmla="*/ 637 h 700"/>
              <a:gd name="T48" fmla="*/ 599 w 713"/>
              <a:gd name="T49" fmla="*/ 627 h 700"/>
              <a:gd name="T50" fmla="*/ 616 w 713"/>
              <a:gd name="T51" fmla="*/ 594 h 700"/>
              <a:gd name="T52" fmla="*/ 711 w 713"/>
              <a:gd name="T53" fmla="*/ 46 h 700"/>
              <a:gd name="T54" fmla="*/ 712 w 713"/>
              <a:gd name="T55" fmla="*/ 43 h 700"/>
              <a:gd name="T56" fmla="*/ 697 w 713"/>
              <a:gd name="T57" fmla="*/ 1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3" h="700">
                <a:moveTo>
                  <a:pt x="697" y="10"/>
                </a:moveTo>
                <a:cubicBezTo>
                  <a:pt x="680" y="0"/>
                  <a:pt x="661" y="12"/>
                  <a:pt x="655" y="16"/>
                </a:cubicBezTo>
                <a:cubicBezTo>
                  <a:pt x="15" y="381"/>
                  <a:pt x="15" y="381"/>
                  <a:pt x="15" y="381"/>
                </a:cubicBezTo>
                <a:cubicBezTo>
                  <a:pt x="11" y="383"/>
                  <a:pt x="11" y="383"/>
                  <a:pt x="11" y="383"/>
                </a:cubicBezTo>
                <a:cubicBezTo>
                  <a:pt x="0" y="394"/>
                  <a:pt x="0" y="406"/>
                  <a:pt x="1" y="411"/>
                </a:cubicBezTo>
                <a:cubicBezTo>
                  <a:pt x="3" y="429"/>
                  <a:pt x="21" y="439"/>
                  <a:pt x="28" y="442"/>
                </a:cubicBezTo>
                <a:cubicBezTo>
                  <a:pt x="209" y="505"/>
                  <a:pt x="209" y="505"/>
                  <a:pt x="209" y="505"/>
                </a:cubicBezTo>
                <a:cubicBezTo>
                  <a:pt x="221" y="470"/>
                  <a:pt x="221" y="470"/>
                  <a:pt x="221" y="470"/>
                </a:cubicBezTo>
                <a:cubicBezTo>
                  <a:pt x="41" y="408"/>
                  <a:pt x="41" y="408"/>
                  <a:pt x="41" y="408"/>
                </a:cubicBezTo>
                <a:cubicBezTo>
                  <a:pt x="610" y="84"/>
                  <a:pt x="610" y="84"/>
                  <a:pt x="610" y="84"/>
                </a:cubicBezTo>
                <a:cubicBezTo>
                  <a:pt x="282" y="486"/>
                  <a:pt x="282" y="486"/>
                  <a:pt x="282" y="486"/>
                </a:cubicBezTo>
                <a:cubicBezTo>
                  <a:pt x="282" y="700"/>
                  <a:pt x="282" y="700"/>
                  <a:pt x="282" y="700"/>
                </a:cubicBezTo>
                <a:cubicBezTo>
                  <a:pt x="327" y="700"/>
                  <a:pt x="327" y="700"/>
                  <a:pt x="327" y="700"/>
                </a:cubicBezTo>
                <a:cubicBezTo>
                  <a:pt x="327" y="503"/>
                  <a:pt x="327" y="503"/>
                  <a:pt x="327" y="503"/>
                </a:cubicBezTo>
                <a:cubicBezTo>
                  <a:pt x="669" y="84"/>
                  <a:pt x="669" y="84"/>
                  <a:pt x="669" y="84"/>
                </a:cubicBezTo>
                <a:cubicBezTo>
                  <a:pt x="581" y="588"/>
                  <a:pt x="581" y="588"/>
                  <a:pt x="581" y="588"/>
                </a:cubicBezTo>
                <a:cubicBezTo>
                  <a:pt x="581" y="590"/>
                  <a:pt x="581" y="590"/>
                  <a:pt x="581" y="590"/>
                </a:cubicBezTo>
                <a:cubicBezTo>
                  <a:pt x="581" y="592"/>
                  <a:pt x="580" y="597"/>
                  <a:pt x="577" y="599"/>
                </a:cubicBezTo>
                <a:cubicBezTo>
                  <a:pt x="575" y="600"/>
                  <a:pt x="571" y="600"/>
                  <a:pt x="569" y="600"/>
                </a:cubicBezTo>
                <a:cubicBezTo>
                  <a:pt x="372" y="533"/>
                  <a:pt x="372" y="533"/>
                  <a:pt x="372" y="533"/>
                </a:cubicBezTo>
                <a:cubicBezTo>
                  <a:pt x="361" y="567"/>
                  <a:pt x="361" y="567"/>
                  <a:pt x="361" y="567"/>
                </a:cubicBezTo>
                <a:cubicBezTo>
                  <a:pt x="559" y="635"/>
                  <a:pt x="559" y="635"/>
                  <a:pt x="559" y="635"/>
                </a:cubicBezTo>
                <a:cubicBezTo>
                  <a:pt x="561" y="636"/>
                  <a:pt x="561" y="636"/>
                  <a:pt x="561" y="636"/>
                </a:cubicBezTo>
                <a:cubicBezTo>
                  <a:pt x="565" y="636"/>
                  <a:pt x="569" y="637"/>
                  <a:pt x="572" y="637"/>
                </a:cubicBezTo>
                <a:cubicBezTo>
                  <a:pt x="585" y="637"/>
                  <a:pt x="594" y="632"/>
                  <a:pt x="599" y="627"/>
                </a:cubicBezTo>
                <a:cubicBezTo>
                  <a:pt x="613" y="616"/>
                  <a:pt x="616" y="599"/>
                  <a:pt x="616" y="594"/>
                </a:cubicBezTo>
                <a:cubicBezTo>
                  <a:pt x="711" y="46"/>
                  <a:pt x="711" y="46"/>
                  <a:pt x="711" y="46"/>
                </a:cubicBezTo>
                <a:cubicBezTo>
                  <a:pt x="712" y="43"/>
                  <a:pt x="712" y="43"/>
                  <a:pt x="712" y="43"/>
                </a:cubicBezTo>
                <a:cubicBezTo>
                  <a:pt x="713" y="23"/>
                  <a:pt x="704" y="14"/>
                  <a:pt x="697"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4722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358457" y="1537443"/>
            <a:ext cx="11439144"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1</a:t>
            </a:r>
            <a:r>
              <a:rPr lang="en-US" altLang="zh-CN" sz="2000" b="1">
                <a:latin typeface="微软雅黑" pitchFamily="34" charset="-122"/>
                <a:ea typeface="微软雅黑" pitchFamily="34" charset="-122"/>
              </a:rPr>
              <a:t>.</a:t>
            </a:r>
            <a:r>
              <a:rPr lang="zh-CN" altLang="en-US" sz="2000" b="1" smtClean="0">
                <a:latin typeface="微软雅黑" pitchFamily="34" charset="-122"/>
                <a:ea typeface="微软雅黑" pitchFamily="34" charset="-122"/>
              </a:rPr>
              <a:t>首先将被检测图像</a:t>
            </a:r>
            <a:r>
              <a:rPr lang="zh-CN" altLang="en-US" sz="2000" b="1">
                <a:latin typeface="微软雅黑" pitchFamily="34" charset="-122"/>
                <a:ea typeface="微软雅黑" pitchFamily="34" charset="-122"/>
              </a:rPr>
              <a:t>进行</a:t>
            </a:r>
            <a:r>
              <a:rPr lang="zh-CN" altLang="en-US" sz="2000" b="1">
                <a:solidFill>
                  <a:srgbClr val="0000FF"/>
                </a:solidFill>
                <a:latin typeface="微软雅黑" pitchFamily="34" charset="-122"/>
                <a:ea typeface="微软雅黑" pitchFamily="34" charset="-122"/>
              </a:rPr>
              <a:t>直方图均衡化、滤波</a:t>
            </a:r>
            <a:r>
              <a:rPr lang="zh-CN" altLang="en-US" sz="2000" b="1">
                <a:latin typeface="微软雅黑" pitchFamily="34" charset="-122"/>
                <a:ea typeface="微软雅黑" pitchFamily="34" charset="-122"/>
              </a:rPr>
              <a:t>等图像预处理操作。之后根据分辨率大小，分割成相互重叠窗口的若干小尺寸图像。分割的方法有很多种，根据分割数量与大小的不同，检测的结果也不一样过程中。分割后图像过大会导致占用计算机内存的问题，而过小会使图像输入的效率下降。一般将图像的长与宽以每间隔</a:t>
            </a:r>
            <a:r>
              <a:rPr lang="en-US" altLang="zh-CN" sz="2000" b="1">
                <a:latin typeface="微软雅黑" pitchFamily="34" charset="-122"/>
                <a:ea typeface="微软雅黑" pitchFamily="34" charset="-122"/>
              </a:rPr>
              <a:t>500</a:t>
            </a:r>
            <a:r>
              <a:rPr lang="zh-CN" altLang="en-US" sz="2000" b="1">
                <a:latin typeface="微软雅黑" pitchFamily="34" charset="-122"/>
                <a:ea typeface="微软雅黑" pitchFamily="34" charset="-122"/>
              </a:rPr>
              <a:t>像素点左右分割一次。在被分割两个图像之间必须要有一部分重叠区域，防止出现两个图像把检测目标分割无法标记的情况。</a:t>
            </a:r>
          </a:p>
          <a:p>
            <a:r>
              <a:rPr lang="en-US" altLang="zh-CN" sz="2000" b="1" smtClean="0">
                <a:latin typeface="微软雅黑" pitchFamily="34" charset="-122"/>
                <a:ea typeface="微软雅黑" pitchFamily="34" charset="-122"/>
              </a:rPr>
              <a:t>2.</a:t>
            </a:r>
            <a:r>
              <a:rPr lang="zh-CN" altLang="en-US" sz="2000" b="1" smtClean="0">
                <a:latin typeface="微软雅黑" pitchFamily="34" charset="-122"/>
                <a:ea typeface="微软雅黑" pitchFamily="34" charset="-122"/>
              </a:rPr>
              <a:t>逐个</a:t>
            </a:r>
            <a:r>
              <a:rPr lang="zh-CN" altLang="en-US" sz="2000" b="1">
                <a:latin typeface="微软雅黑" pitchFamily="34" charset="-122"/>
                <a:ea typeface="微软雅黑" pitchFamily="34" charset="-122"/>
              </a:rPr>
              <a:t>把小尺寸图像</a:t>
            </a:r>
            <a:r>
              <a:rPr lang="zh-CN" altLang="en-US" sz="2000" b="1" smtClean="0">
                <a:latin typeface="微软雅黑" pitchFamily="34" charset="-122"/>
                <a:ea typeface="微软雅黑" pitchFamily="34" charset="-122"/>
              </a:rPr>
              <a:t>输入</a:t>
            </a:r>
            <a:r>
              <a:rPr lang="zh-CN" altLang="en-US" sz="2000" b="1" smtClean="0">
                <a:solidFill>
                  <a:srgbClr val="0000FF"/>
                </a:solidFill>
                <a:latin typeface="微软雅黑" pitchFamily="34" charset="-122"/>
                <a:ea typeface="微软雅黑" pitchFamily="34" charset="-122"/>
              </a:rPr>
              <a:t>神经网络</a:t>
            </a:r>
            <a:r>
              <a:rPr lang="zh-CN" altLang="en-US" sz="2000" b="1">
                <a:latin typeface="微软雅黑" pitchFamily="34" charset="-122"/>
                <a:ea typeface="微软雅黑" pitchFamily="34" charset="-122"/>
              </a:rPr>
              <a:t>使用</a:t>
            </a:r>
            <a:r>
              <a:rPr lang="en-US" altLang="zh-CN" sz="2000" b="1" smtClean="0">
                <a:solidFill>
                  <a:srgbClr val="0000FF"/>
                </a:solidFill>
                <a:latin typeface="微软雅黑" pitchFamily="34" charset="-122"/>
                <a:ea typeface="微软雅黑" pitchFamily="34" charset="-122"/>
              </a:rPr>
              <a:t>YOLO</a:t>
            </a:r>
            <a:r>
              <a:rPr lang="zh-CN" altLang="en-US" sz="2000" b="1" smtClean="0">
                <a:solidFill>
                  <a:srgbClr val="0000FF"/>
                </a:solidFill>
                <a:latin typeface="微软雅黑" pitchFamily="34" charset="-122"/>
                <a:ea typeface="微软雅黑" pitchFamily="34" charset="-122"/>
              </a:rPr>
              <a:t>算法</a:t>
            </a:r>
            <a:r>
              <a:rPr lang="zh-CN" altLang="en-US" sz="2000" b="1">
                <a:latin typeface="微软雅黑" pitchFamily="34" charset="-122"/>
                <a:ea typeface="微软雅黑" pitchFamily="34" charset="-122"/>
              </a:rPr>
              <a:t>进行检测，得到检测输出的边界框结果</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
        <p:nvSpPr>
          <p:cNvPr id="4" name="TextBox 8"/>
          <p:cNvSpPr txBox="1"/>
          <p:nvPr/>
        </p:nvSpPr>
        <p:spPr>
          <a:xfrm>
            <a:off x="5287340" y="6451926"/>
            <a:ext cx="18002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检测步骤图</a:t>
            </a:r>
            <a:endParaRPr lang="zh-CN" altLang="en-US" sz="1100" b="1" dirty="0">
              <a:solidFill>
                <a:srgbClr val="002060"/>
              </a:solidFill>
              <a:latin typeface="微软雅黑" pitchFamily="34" charset="-122"/>
              <a:ea typeface="微软雅黑" pitchFamily="34" charset="-122"/>
            </a:endParaRPr>
          </a:p>
        </p:txBody>
      </p:sp>
      <p:pic>
        <p:nvPicPr>
          <p:cNvPr id="6" name="图片 5"/>
          <p:cNvPicPr/>
          <p:nvPr/>
        </p:nvPicPr>
        <p:blipFill>
          <a:blip r:embed="rId2"/>
          <a:stretch>
            <a:fillRect/>
          </a:stretch>
        </p:blipFill>
        <p:spPr>
          <a:xfrm>
            <a:off x="358457" y="3666753"/>
            <a:ext cx="11475086" cy="2748597"/>
          </a:xfrm>
          <a:prstGeom prst="rect">
            <a:avLst/>
          </a:prstGeom>
        </p:spPr>
        <p:style>
          <a:lnRef idx="2">
            <a:schemeClr val="dk1"/>
          </a:lnRef>
          <a:fillRef idx="1">
            <a:schemeClr val="lt1"/>
          </a:fillRef>
          <a:effectRef idx="0">
            <a:schemeClr val="dk1"/>
          </a:effectRef>
          <a:fontRef idx="minor">
            <a:schemeClr val="dk1"/>
          </a:fontRef>
        </p:style>
      </p:pic>
      <p:sp>
        <p:nvSpPr>
          <p:cNvPr id="3" name="文本框 2"/>
          <p:cNvSpPr txBox="1"/>
          <p:nvPr/>
        </p:nvSpPr>
        <p:spPr>
          <a:xfrm>
            <a:off x="364553" y="1083322"/>
            <a:ext cx="7150608" cy="400110"/>
          </a:xfrm>
          <a:prstGeom prst="rect">
            <a:avLst/>
          </a:prstGeom>
          <a:noFill/>
        </p:spPr>
        <p:txBody>
          <a:bodyPr wrap="square" rtlCol="0">
            <a:spAutoFit/>
          </a:bodyPr>
          <a:lstStyle/>
          <a:p>
            <a:r>
              <a:rPr lang="zh-CN" altLang="en-US" sz="2000" b="1">
                <a:latin typeface="微软雅黑" pitchFamily="34" charset="-122"/>
                <a:ea typeface="微软雅黑" pitchFamily="34" charset="-122"/>
              </a:rPr>
              <a:t>目标</a:t>
            </a:r>
            <a:r>
              <a:rPr lang="zh-CN" altLang="en-US" sz="2000" b="1" smtClean="0">
                <a:latin typeface="微软雅黑" pitchFamily="34" charset="-122"/>
                <a:ea typeface="微软雅黑" pitchFamily="34" charset="-122"/>
              </a:rPr>
              <a:t>检测</a:t>
            </a:r>
            <a:r>
              <a:rPr lang="zh-CN" altLang="en-US" sz="2000" b="1">
                <a:latin typeface="微软雅黑" pitchFamily="34" charset="-122"/>
                <a:ea typeface="微软雅黑" pitchFamily="34" charset="-122"/>
              </a:rPr>
              <a:t>计算的</a:t>
            </a:r>
            <a:r>
              <a:rPr lang="zh-CN" altLang="zh-CN" sz="2000" b="1">
                <a:latin typeface="微软雅黑" pitchFamily="34" charset="-122"/>
                <a:ea typeface="微软雅黑" pitchFamily="34" charset="-122"/>
              </a:rPr>
              <a:t>步骤如下</a:t>
            </a:r>
            <a:r>
              <a:rPr lang="zh-CN" altLang="en-US" sz="2000" b="1" smtClean="0">
                <a:latin typeface="微软雅黑" pitchFamily="34" charset="-122"/>
                <a:ea typeface="微软雅黑" pitchFamily="34" charset="-122"/>
              </a:rPr>
              <a:t>：</a:t>
            </a:r>
            <a:endParaRPr lang="zh-CN"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2496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6907" y="1283330"/>
            <a:ext cx="4622292"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3.</a:t>
            </a:r>
            <a:r>
              <a:rPr lang="zh-CN" altLang="en-US" sz="2000" b="1" smtClean="0">
                <a:latin typeface="微软雅黑" pitchFamily="34" charset="-122"/>
                <a:ea typeface="微软雅黑" pitchFamily="34" charset="-122"/>
              </a:rPr>
              <a:t>在</a:t>
            </a:r>
            <a:r>
              <a:rPr lang="zh-CN" altLang="en-US" sz="2000" b="1">
                <a:latin typeface="微软雅黑" pitchFamily="34" charset="-122"/>
                <a:ea typeface="微软雅黑" pitchFamily="34" charset="-122"/>
              </a:rPr>
              <a:t>检测过程中出现的检测颗粒连接的情况，通常来说会影响检测结果。为了达到正确率更高的结果必须全面的得到图像信息。将小尺寸图像各个边界框的长与宽分别计算出平均值</a:t>
            </a:r>
            <a:r>
              <a:rPr lang="zh-CN" altLang="en-US" sz="2000" b="1" smtClean="0">
                <a:latin typeface="微软雅黑" pitchFamily="34" charset="-122"/>
                <a:ea typeface="微软雅黑" pitchFamily="34" charset="-122"/>
              </a:rPr>
              <a:t>，经过统计计算并设置阈值</a:t>
            </a:r>
            <a:r>
              <a:rPr lang="zh-CN" altLang="en-US" sz="2000" b="1">
                <a:latin typeface="微软雅黑" pitchFamily="34" charset="-122"/>
                <a:ea typeface="微软雅黑" pitchFamily="34" charset="-122"/>
              </a:rPr>
              <a:t>，筛选图像中颗粒边界框的长或宽大于阈值的边界框，作为有多个连接颗粒进行图像阈值分割，利用</a:t>
            </a:r>
            <a:r>
              <a:rPr lang="zh-CN" altLang="en-US" sz="2000" b="1">
                <a:solidFill>
                  <a:srgbClr val="0000FF"/>
                </a:solidFill>
                <a:latin typeface="微软雅黑" pitchFamily="34" charset="-122"/>
                <a:ea typeface="微软雅黑" pitchFamily="34" charset="-122"/>
              </a:rPr>
              <a:t>二</a:t>
            </a:r>
            <a:r>
              <a:rPr lang="zh-CN" altLang="en-US" sz="2000" b="1" smtClean="0">
                <a:solidFill>
                  <a:srgbClr val="0000FF"/>
                </a:solidFill>
                <a:latin typeface="微软雅黑" pitchFamily="34" charset="-122"/>
                <a:ea typeface="微软雅黑" pitchFamily="34" charset="-122"/>
              </a:rPr>
              <a:t>值化图像</a:t>
            </a:r>
            <a:r>
              <a:rPr lang="zh-CN" altLang="en-US" sz="2000" b="1">
                <a:latin typeface="微软雅黑" pitchFamily="34" charset="-122"/>
                <a:ea typeface="微软雅黑" pitchFamily="34" charset="-122"/>
              </a:rPr>
              <a:t>使用</a:t>
            </a:r>
            <a:r>
              <a:rPr lang="zh-CN" altLang="en-US" sz="2000" b="1">
                <a:solidFill>
                  <a:srgbClr val="0000FF"/>
                </a:solidFill>
                <a:latin typeface="微软雅黑" pitchFamily="34" charset="-122"/>
                <a:ea typeface="微软雅黑" pitchFamily="34" charset="-122"/>
              </a:rPr>
              <a:t>开闭运算</a:t>
            </a:r>
            <a:r>
              <a:rPr lang="zh-CN" altLang="en-US" sz="2000" b="1">
                <a:latin typeface="微软雅黑" pitchFamily="34" charset="-122"/>
                <a:ea typeface="微软雅黑" pitchFamily="34" charset="-122"/>
              </a:rPr>
              <a:t>和</a:t>
            </a:r>
            <a:r>
              <a:rPr lang="zh-CN" altLang="en-US" sz="2000" b="1">
                <a:solidFill>
                  <a:srgbClr val="0000FF"/>
                </a:solidFill>
                <a:latin typeface="微软雅黑" pitchFamily="34" charset="-122"/>
                <a:ea typeface="微软雅黑" pitchFamily="34" charset="-122"/>
              </a:rPr>
              <a:t>分水岭算法</a:t>
            </a:r>
            <a:r>
              <a:rPr lang="zh-CN" altLang="en-US" sz="2000" b="1">
                <a:latin typeface="微软雅黑" pitchFamily="34" charset="-122"/>
                <a:ea typeface="微软雅黑" pitchFamily="34" charset="-122"/>
              </a:rPr>
              <a:t>做分割处理找出单独的颗粒</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a:p>
            <a:endParaRPr lang="zh-CN" altLang="en-US" sz="2000" b="1">
              <a:latin typeface="微软雅黑" pitchFamily="34" charset="-122"/>
              <a:ea typeface="微软雅黑" pitchFamily="34" charset="-122"/>
            </a:endParaRPr>
          </a:p>
          <a:p>
            <a:r>
              <a:rPr lang="en-US" altLang="zh-CN" sz="2000" b="1" smtClean="0">
                <a:latin typeface="微软雅黑" pitchFamily="34" charset="-122"/>
                <a:ea typeface="微软雅黑" pitchFamily="34" charset="-122"/>
              </a:rPr>
              <a:t>4.</a:t>
            </a:r>
            <a:r>
              <a:rPr lang="zh-CN" altLang="en-US" sz="2000" b="1" smtClean="0">
                <a:latin typeface="微软雅黑" pitchFamily="34" charset="-122"/>
                <a:ea typeface="微软雅黑" pitchFamily="34" charset="-122"/>
              </a:rPr>
              <a:t>小</a:t>
            </a:r>
            <a:r>
              <a:rPr lang="zh-CN" altLang="en-US" sz="2000" b="1">
                <a:latin typeface="微软雅黑" pitchFamily="34" charset="-122"/>
                <a:ea typeface="微软雅黑" pitchFamily="34" charset="-122"/>
              </a:rPr>
              <a:t>尺寸图像分割完成后，将检测结果拼接成原大分辨率图像。再采用</a:t>
            </a:r>
            <a:r>
              <a:rPr lang="zh-CN" altLang="en-US" sz="2000" b="1">
                <a:solidFill>
                  <a:srgbClr val="0000FF"/>
                </a:solidFill>
                <a:latin typeface="微软雅黑" pitchFamily="34" charset="-122"/>
                <a:ea typeface="微软雅黑" pitchFamily="34" charset="-122"/>
              </a:rPr>
              <a:t>非极大值抑制法</a:t>
            </a:r>
            <a:r>
              <a:rPr lang="zh-CN" altLang="en-US" sz="2000" b="1">
                <a:latin typeface="微软雅黑" pitchFamily="34" charset="-122"/>
                <a:ea typeface="微软雅黑" pitchFamily="34" charset="-122"/>
              </a:rPr>
              <a:t>筛选结果，并计算出检测目标</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pic>
        <p:nvPicPr>
          <p:cNvPr id="3" name="图片 2"/>
          <p:cNvPicPr/>
          <p:nvPr/>
        </p:nvPicPr>
        <p:blipFill>
          <a:blip r:embed="rId2"/>
          <a:stretch>
            <a:fillRect/>
          </a:stretch>
        </p:blipFill>
        <p:spPr>
          <a:xfrm>
            <a:off x="5779010" y="1320431"/>
            <a:ext cx="5632704" cy="1691755"/>
          </a:xfrm>
          <a:prstGeom prst="rect">
            <a:avLst/>
          </a:prstGeom>
        </p:spPr>
        <p:style>
          <a:lnRef idx="2">
            <a:schemeClr val="dk1"/>
          </a:lnRef>
          <a:fillRef idx="1">
            <a:schemeClr val="lt1"/>
          </a:fillRef>
          <a:effectRef idx="0">
            <a:schemeClr val="dk1"/>
          </a:effectRef>
          <a:fontRef idx="minor">
            <a:schemeClr val="dk1"/>
          </a:fontRef>
        </p:style>
      </p:pic>
      <p:pic>
        <p:nvPicPr>
          <p:cNvPr id="4" name="图片 3"/>
          <p:cNvPicPr/>
          <p:nvPr/>
        </p:nvPicPr>
        <p:blipFill>
          <a:blip r:embed="rId3"/>
          <a:stretch>
            <a:fillRect/>
          </a:stretch>
        </p:blipFill>
        <p:spPr>
          <a:xfrm>
            <a:off x="5468114" y="3268985"/>
            <a:ext cx="6254496" cy="2028957"/>
          </a:xfrm>
          <a:prstGeom prst="rect">
            <a:avLst/>
          </a:prstGeom>
        </p:spPr>
        <p:style>
          <a:lnRef idx="2">
            <a:schemeClr val="dk1"/>
          </a:lnRef>
          <a:fillRef idx="1">
            <a:schemeClr val="lt1"/>
          </a:fillRef>
          <a:effectRef idx="0">
            <a:schemeClr val="dk1"/>
          </a:effectRef>
          <a:fontRef idx="minor">
            <a:schemeClr val="dk1"/>
          </a:fontRef>
        </p:style>
      </p:pic>
      <p:sp>
        <p:nvSpPr>
          <p:cNvPr id="5" name="TextBox 8"/>
          <p:cNvSpPr txBox="1"/>
          <p:nvPr/>
        </p:nvSpPr>
        <p:spPr>
          <a:xfrm>
            <a:off x="7929956" y="5423936"/>
            <a:ext cx="18002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检测步骤图</a:t>
            </a:r>
            <a:endParaRPr lang="zh-CN" altLang="en-US" sz="1100" b="1" dirty="0">
              <a:solidFill>
                <a:srgbClr val="002060"/>
              </a:solidFill>
              <a:latin typeface="微软雅黑" pitchFamily="34" charset="-122"/>
              <a:ea typeface="微软雅黑" pitchFamily="34" charset="-122"/>
            </a:endParaRPr>
          </a:p>
        </p:txBody>
      </p:sp>
      <p:sp>
        <p:nvSpPr>
          <p:cNvPr id="6" name="文本框 5"/>
          <p:cNvSpPr txBox="1"/>
          <p:nvPr/>
        </p:nvSpPr>
        <p:spPr>
          <a:xfrm>
            <a:off x="406908" y="5811540"/>
            <a:ext cx="1131570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5.</a:t>
            </a:r>
            <a:r>
              <a:rPr lang="zh-CN" altLang="en-US" sz="2000" b="1" smtClean="0">
                <a:latin typeface="微软雅黑" pitchFamily="34" charset="-122"/>
                <a:ea typeface="微软雅黑" pitchFamily="34" charset="-122"/>
              </a:rPr>
              <a:t>经过</a:t>
            </a:r>
            <a:r>
              <a:rPr lang="zh-CN" altLang="en-US" sz="2000" b="1">
                <a:latin typeface="微软雅黑" pitchFamily="34" charset="-122"/>
                <a:ea typeface="微软雅黑" pitchFamily="34" charset="-122"/>
              </a:rPr>
              <a:t>多窗口目标检测算法计算过后可输出颗粒位置与尺寸大小坐标。根据输出尺寸坐标、像元大小与放大倍数等参数的计算，可得到纤维</a:t>
            </a:r>
            <a:r>
              <a:rPr lang="zh-CN" altLang="en-US" sz="2000" b="1" smtClean="0">
                <a:latin typeface="微软雅黑" pitchFamily="34" charset="-122"/>
                <a:ea typeface="微软雅黑" pitchFamily="34" charset="-122"/>
              </a:rPr>
              <a:t>颗粒相关指标的数值。</a:t>
            </a:r>
            <a:endParaRPr lang="zh-CN" altLang="en-US" sz="2000" b="1">
              <a:latin typeface="微软雅黑" pitchFamily="34" charset="-122"/>
              <a:ea typeface="微软雅黑" pitchFamily="34" charset="-122"/>
            </a:endParaRPr>
          </a:p>
        </p:txBody>
      </p:sp>
    </p:spTree>
    <p:extLst>
      <p:ext uri="{BB962C8B-B14F-4D97-AF65-F5344CB8AC3E}">
        <p14:creationId xmlns:p14="http://schemas.microsoft.com/office/powerpoint/2010/main" val="188410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8" y="10160"/>
            <a:ext cx="3012141" cy="685800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B9BD5"/>
              </a:solidFill>
            </a:endParaRPr>
          </a:p>
        </p:txBody>
      </p:sp>
      <p:sp>
        <p:nvSpPr>
          <p:cNvPr id="5" name="椭圆 4">
            <a:extLst>
              <a:ext uri="{FF2B5EF4-FFF2-40B4-BE49-F238E27FC236}">
                <a16:creationId xmlns:a16="http://schemas.microsoft.com/office/drawing/2014/main" xmlns="" id="{4CB3FFBD-331E-42F6-83E7-4E7290D02507}"/>
              </a:ext>
            </a:extLst>
          </p:cNvPr>
          <p:cNvSpPr/>
          <p:nvPr/>
        </p:nvSpPr>
        <p:spPr>
          <a:xfrm>
            <a:off x="3899037" y="1038444"/>
            <a:ext cx="937298" cy="937298"/>
          </a:xfrm>
          <a:prstGeom prst="ellipse">
            <a:avLst/>
          </a:prstGeom>
          <a:solidFill>
            <a:srgbClr val="2E75B6"/>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15">
            <a:extLst>
              <a:ext uri="{FF2B5EF4-FFF2-40B4-BE49-F238E27FC236}">
                <a16:creationId xmlns:a16="http://schemas.microsoft.com/office/drawing/2014/main" xmlns="" id="{35B809C4-5FEA-410E-B945-C8E99E3168E7}"/>
              </a:ext>
            </a:extLst>
          </p:cNvPr>
          <p:cNvSpPr txBox="1"/>
          <p:nvPr/>
        </p:nvSpPr>
        <p:spPr>
          <a:xfrm>
            <a:off x="4051689" y="1176763"/>
            <a:ext cx="680335" cy="646331"/>
          </a:xfrm>
          <a:prstGeom prst="rect">
            <a:avLst/>
          </a:prstGeom>
          <a:noFill/>
        </p:spPr>
        <p:txBody>
          <a:bodyPr wrap="square" rtlCol="0">
            <a:spAutoFit/>
          </a:bodyPr>
          <a:lstStyle/>
          <a:p>
            <a:pPr algn="ctr"/>
            <a:r>
              <a:rPr lang="zh-CN" altLang="en-US" sz="3600" b="1" smtClean="0">
                <a:solidFill>
                  <a:schemeClr val="bg1"/>
                </a:solidFill>
                <a:latin typeface="微软雅黑" panose="020B0503020204020204" pitchFamily="34" charset="-122"/>
                <a:ea typeface="微软雅黑" panose="020B0503020204020204" pitchFamily="34" charset="-122"/>
              </a:rPr>
              <a:t>一</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7" name="TextBox 57"/>
          <p:cNvSpPr txBox="1"/>
          <p:nvPr/>
        </p:nvSpPr>
        <p:spPr>
          <a:xfrm>
            <a:off x="5221967" y="1176763"/>
            <a:ext cx="4536504" cy="707886"/>
          </a:xfrm>
          <a:prstGeom prst="rect">
            <a:avLst/>
          </a:prstGeom>
          <a:noFill/>
        </p:spPr>
        <p:txBody>
          <a:bodyPr wrap="square" rtlCol="0">
            <a:spAutoFit/>
          </a:bodyPr>
          <a:lstStyle/>
          <a:p>
            <a:r>
              <a:rPr lang="zh-CN" altLang="en-US" sz="4000" b="1" smtClean="0">
                <a:latin typeface="微软雅黑" pitchFamily="34" charset="-122"/>
                <a:ea typeface="微软雅黑" pitchFamily="34" charset="-122"/>
              </a:rPr>
              <a:t>选题背景</a:t>
            </a:r>
            <a:r>
              <a:rPr lang="zh-CN" altLang="en-US" sz="4000" b="1">
                <a:latin typeface="微软雅黑" pitchFamily="34" charset="-122"/>
                <a:ea typeface="微软雅黑" pitchFamily="34" charset="-122"/>
              </a:rPr>
              <a:t>与</a:t>
            </a:r>
            <a:r>
              <a:rPr lang="zh-CN" altLang="zh-CN" sz="4000" b="1" smtClean="0">
                <a:latin typeface="微软雅黑" pitchFamily="34" charset="-122"/>
                <a:ea typeface="微软雅黑" pitchFamily="34" charset="-122"/>
              </a:rPr>
              <a:t>意义</a:t>
            </a:r>
            <a:endParaRPr lang="en-US" altLang="zh-CN" sz="4000" b="1" dirty="0">
              <a:latin typeface="微软雅黑" pitchFamily="34" charset="-122"/>
              <a:ea typeface="微软雅黑" pitchFamily="34" charset="-122"/>
            </a:endParaRPr>
          </a:p>
        </p:txBody>
      </p:sp>
      <p:sp>
        <p:nvSpPr>
          <p:cNvPr id="8" name="TextBox 58"/>
          <p:cNvSpPr txBox="1"/>
          <p:nvPr/>
        </p:nvSpPr>
        <p:spPr>
          <a:xfrm>
            <a:off x="5221967" y="2434578"/>
            <a:ext cx="4536504" cy="707886"/>
          </a:xfrm>
          <a:prstGeom prst="rect">
            <a:avLst/>
          </a:prstGeom>
          <a:noFill/>
        </p:spPr>
        <p:txBody>
          <a:bodyPr wrap="square" rtlCol="0">
            <a:spAutoFit/>
          </a:bodyPr>
          <a:lstStyle/>
          <a:p>
            <a:r>
              <a:rPr lang="zh-CN" altLang="zh-CN" sz="4000" b="1" dirty="0" smtClean="0">
                <a:latin typeface="微软雅黑" pitchFamily="34" charset="-122"/>
                <a:ea typeface="微软雅黑" pitchFamily="34" charset="-122"/>
              </a:rPr>
              <a:t>研究</a:t>
            </a:r>
            <a:r>
              <a:rPr lang="zh-CN" altLang="en-US" sz="4000" b="1" dirty="0" smtClean="0">
                <a:latin typeface="微软雅黑" pitchFamily="34" charset="-122"/>
                <a:ea typeface="微软雅黑" pitchFamily="34" charset="-122"/>
              </a:rPr>
              <a:t>的内容与方法</a:t>
            </a:r>
            <a:endParaRPr lang="en-US" altLang="zh-CN" sz="4000" b="1" dirty="0">
              <a:latin typeface="微软雅黑" pitchFamily="34" charset="-122"/>
              <a:ea typeface="微软雅黑" pitchFamily="34" charset="-122"/>
            </a:endParaRPr>
          </a:p>
        </p:txBody>
      </p:sp>
      <p:sp>
        <p:nvSpPr>
          <p:cNvPr id="9" name="TextBox 59"/>
          <p:cNvSpPr txBox="1"/>
          <p:nvPr/>
        </p:nvSpPr>
        <p:spPr>
          <a:xfrm>
            <a:off x="5221967" y="3712292"/>
            <a:ext cx="4536504" cy="707886"/>
          </a:xfrm>
          <a:prstGeom prst="rect">
            <a:avLst/>
          </a:prstGeom>
          <a:noFill/>
        </p:spPr>
        <p:txBody>
          <a:bodyPr wrap="square" rtlCol="0">
            <a:spAutoFit/>
          </a:bodyPr>
          <a:lstStyle/>
          <a:p>
            <a:r>
              <a:rPr lang="zh-CN" altLang="en-US" sz="4000" b="1" dirty="0" smtClean="0">
                <a:latin typeface="微软雅黑" pitchFamily="34" charset="-122"/>
                <a:ea typeface="微软雅黑" pitchFamily="34" charset="-122"/>
              </a:rPr>
              <a:t>系统的设计</a:t>
            </a:r>
            <a:r>
              <a:rPr lang="zh-CN" altLang="en-US" sz="4000" b="1" smtClean="0">
                <a:latin typeface="微软雅黑" pitchFamily="34" charset="-122"/>
                <a:ea typeface="微软雅黑" pitchFamily="34" charset="-122"/>
              </a:rPr>
              <a:t>与实现</a:t>
            </a:r>
            <a:endParaRPr lang="zh-CN" altLang="en-US" sz="4000" dirty="0"/>
          </a:p>
        </p:txBody>
      </p:sp>
      <p:sp>
        <p:nvSpPr>
          <p:cNvPr id="10" name="TextBox 59"/>
          <p:cNvSpPr txBox="1"/>
          <p:nvPr/>
        </p:nvSpPr>
        <p:spPr>
          <a:xfrm>
            <a:off x="5221967" y="4977329"/>
            <a:ext cx="4536504" cy="707886"/>
          </a:xfrm>
          <a:prstGeom prst="rect">
            <a:avLst/>
          </a:prstGeom>
          <a:noFill/>
        </p:spPr>
        <p:txBody>
          <a:bodyPr wrap="square" rtlCol="0">
            <a:spAutoFit/>
          </a:bodyPr>
          <a:lstStyle/>
          <a:p>
            <a:r>
              <a:rPr lang="zh-CN" altLang="en-US" sz="4000" b="1" smtClean="0">
                <a:latin typeface="微软雅黑" pitchFamily="34" charset="-122"/>
                <a:ea typeface="微软雅黑" pitchFamily="34" charset="-122"/>
              </a:rPr>
              <a:t>结论与改进</a:t>
            </a:r>
            <a:endParaRPr lang="zh-CN" altLang="en-US" sz="4000" dirty="0"/>
          </a:p>
        </p:txBody>
      </p:sp>
      <p:grpSp>
        <p:nvGrpSpPr>
          <p:cNvPr id="11" name="组合 10"/>
          <p:cNvGrpSpPr/>
          <p:nvPr/>
        </p:nvGrpSpPr>
        <p:grpSpPr>
          <a:xfrm>
            <a:off x="360726" y="497003"/>
            <a:ext cx="968188" cy="962310"/>
            <a:chOff x="1709739" y="2636838"/>
            <a:chExt cx="1590160" cy="1584325"/>
          </a:xfrm>
          <a:solidFill>
            <a:schemeClr val="bg1">
              <a:lumMod val="95000"/>
            </a:schemeClr>
          </a:solidFill>
          <a:effectLst/>
        </p:grpSpPr>
        <p:sp>
          <p:nvSpPr>
            <p:cNvPr id="12"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3"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4"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5"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6"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7"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8"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19"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20"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grpSp>
      <p:sp>
        <p:nvSpPr>
          <p:cNvPr id="21" name="文本框 34"/>
          <p:cNvSpPr txBox="1"/>
          <p:nvPr/>
        </p:nvSpPr>
        <p:spPr>
          <a:xfrm>
            <a:off x="411817" y="2366458"/>
            <a:ext cx="2176125" cy="1015663"/>
          </a:xfrm>
          <a:prstGeom prst="rect">
            <a:avLst/>
          </a:prstGeom>
          <a:noFill/>
        </p:spPr>
        <p:txBody>
          <a:bodyPr wrap="square" rtlCol="0">
            <a:spAutoFit/>
          </a:bodyPr>
          <a:lstStyle/>
          <a:p>
            <a:pPr algn="ctr"/>
            <a:r>
              <a:rPr lang="zh-CN" altLang="en-US" sz="6000" b="1" spc="300" dirty="0">
                <a:solidFill>
                  <a:schemeClr val="bg1"/>
                </a:solidFill>
                <a:latin typeface="微软雅黑" panose="020B0503020204020204" pitchFamily="34" charset="-122"/>
                <a:ea typeface="微软雅黑" panose="020B0503020204020204" pitchFamily="34" charset="-122"/>
              </a:rPr>
              <a:t>目录</a:t>
            </a:r>
            <a:endParaRPr lang="zh-HK" altLang="en-US" sz="6000" b="1" spc="300" dirty="0">
              <a:solidFill>
                <a:schemeClr val="bg1"/>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xmlns="" id="{4CB3FFBD-331E-42F6-83E7-4E7290D02507}"/>
              </a:ext>
            </a:extLst>
          </p:cNvPr>
          <p:cNvSpPr/>
          <p:nvPr/>
        </p:nvSpPr>
        <p:spPr>
          <a:xfrm>
            <a:off x="3899037" y="4839010"/>
            <a:ext cx="937298" cy="937298"/>
          </a:xfrm>
          <a:prstGeom prst="ellipse">
            <a:avLst/>
          </a:prstGeom>
          <a:solidFill>
            <a:srgbClr val="2E75B6"/>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15">
            <a:extLst>
              <a:ext uri="{FF2B5EF4-FFF2-40B4-BE49-F238E27FC236}">
                <a16:creationId xmlns:a16="http://schemas.microsoft.com/office/drawing/2014/main" xmlns="" id="{35B809C4-5FEA-410E-B945-C8E99E3168E7}"/>
              </a:ext>
            </a:extLst>
          </p:cNvPr>
          <p:cNvSpPr txBox="1"/>
          <p:nvPr/>
        </p:nvSpPr>
        <p:spPr>
          <a:xfrm>
            <a:off x="4051689" y="4977329"/>
            <a:ext cx="680335" cy="646331"/>
          </a:xfrm>
          <a:prstGeom prst="rect">
            <a:avLst/>
          </a:prstGeom>
          <a:noFill/>
        </p:spPr>
        <p:txBody>
          <a:bodyPr wrap="square" rtlCol="0">
            <a:spAutoFit/>
          </a:bodyPr>
          <a:lstStyle/>
          <a:p>
            <a:pPr algn="ctr"/>
            <a:r>
              <a:rPr lang="zh-CN" altLang="en-US" sz="3600" b="1">
                <a:solidFill>
                  <a:schemeClr val="bg1"/>
                </a:solidFill>
                <a:latin typeface="微软雅黑" panose="020B0503020204020204" pitchFamily="34" charset="-122"/>
                <a:ea typeface="微软雅黑" panose="020B0503020204020204" pitchFamily="34" charset="-122"/>
              </a:rPr>
              <a:t>四</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xmlns="" id="{4CB3FFBD-331E-42F6-83E7-4E7290D02507}"/>
              </a:ext>
            </a:extLst>
          </p:cNvPr>
          <p:cNvSpPr/>
          <p:nvPr/>
        </p:nvSpPr>
        <p:spPr>
          <a:xfrm>
            <a:off x="3899037" y="3571905"/>
            <a:ext cx="937298" cy="937298"/>
          </a:xfrm>
          <a:prstGeom prst="ellipse">
            <a:avLst/>
          </a:prstGeom>
          <a:solidFill>
            <a:srgbClr val="2E75B6"/>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文本框 15">
            <a:extLst>
              <a:ext uri="{FF2B5EF4-FFF2-40B4-BE49-F238E27FC236}">
                <a16:creationId xmlns:a16="http://schemas.microsoft.com/office/drawing/2014/main" xmlns="" id="{35B809C4-5FEA-410E-B945-C8E99E3168E7}"/>
              </a:ext>
            </a:extLst>
          </p:cNvPr>
          <p:cNvSpPr txBox="1"/>
          <p:nvPr/>
        </p:nvSpPr>
        <p:spPr>
          <a:xfrm>
            <a:off x="4051689" y="3710224"/>
            <a:ext cx="680335" cy="646331"/>
          </a:xfrm>
          <a:prstGeom prst="rect">
            <a:avLst/>
          </a:prstGeom>
          <a:noFill/>
        </p:spPr>
        <p:txBody>
          <a:bodyPr wrap="square" rtlCol="0">
            <a:spAutoFit/>
          </a:bodyPr>
          <a:lstStyle/>
          <a:p>
            <a:pPr algn="ctr"/>
            <a:r>
              <a:rPr lang="zh-CN" altLang="en-US" sz="3600" b="1" smtClean="0">
                <a:solidFill>
                  <a:schemeClr val="bg1"/>
                </a:solidFill>
                <a:latin typeface="微软雅黑" panose="020B0503020204020204" pitchFamily="34" charset="-122"/>
                <a:ea typeface="微软雅黑" panose="020B0503020204020204" pitchFamily="34" charset="-122"/>
              </a:rPr>
              <a:t>三</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xmlns="" id="{4CB3FFBD-331E-42F6-83E7-4E7290D02507}"/>
              </a:ext>
            </a:extLst>
          </p:cNvPr>
          <p:cNvSpPr/>
          <p:nvPr/>
        </p:nvSpPr>
        <p:spPr>
          <a:xfrm>
            <a:off x="3899037" y="2282263"/>
            <a:ext cx="937298" cy="937298"/>
          </a:xfrm>
          <a:prstGeom prst="ellipse">
            <a:avLst/>
          </a:prstGeom>
          <a:solidFill>
            <a:srgbClr val="2E75B6"/>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15">
            <a:extLst>
              <a:ext uri="{FF2B5EF4-FFF2-40B4-BE49-F238E27FC236}">
                <a16:creationId xmlns:a16="http://schemas.microsoft.com/office/drawing/2014/main" xmlns="" id="{35B809C4-5FEA-410E-B945-C8E99E3168E7}"/>
              </a:ext>
            </a:extLst>
          </p:cNvPr>
          <p:cNvSpPr txBox="1"/>
          <p:nvPr/>
        </p:nvSpPr>
        <p:spPr>
          <a:xfrm>
            <a:off x="4051689" y="2420582"/>
            <a:ext cx="680335" cy="646331"/>
          </a:xfrm>
          <a:prstGeom prst="rect">
            <a:avLst/>
          </a:prstGeom>
          <a:noFill/>
        </p:spPr>
        <p:txBody>
          <a:bodyPr wrap="square" rtlCol="0">
            <a:spAutoFit/>
          </a:bodyPr>
          <a:lstStyle/>
          <a:p>
            <a:pPr algn="ctr"/>
            <a:r>
              <a:rPr lang="zh-CN" altLang="en-US" sz="3600" b="1">
                <a:solidFill>
                  <a:schemeClr val="bg1"/>
                </a:solidFill>
                <a:latin typeface="微软雅黑" panose="020B0503020204020204" pitchFamily="34" charset="-122"/>
                <a:ea typeface="微软雅黑" panose="020B0503020204020204" pitchFamily="34" charset="-122"/>
              </a:rPr>
              <a:t>二</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238360" y="3283672"/>
            <a:ext cx="2553994" cy="830997"/>
          </a:xfrm>
          <a:prstGeom prst="rect">
            <a:avLst/>
          </a:prstGeom>
        </p:spPr>
        <p:txBody>
          <a:bodyPr wrap="square">
            <a:spAutoFit/>
          </a:bodyPr>
          <a:lstStyle/>
          <a:p>
            <a:pPr lvl="0" algn="ctr">
              <a:lnSpc>
                <a:spcPct val="150000"/>
              </a:lnSpc>
            </a:pPr>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226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64553" y="1482086"/>
            <a:ext cx="722726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1.</a:t>
            </a:r>
            <a:r>
              <a:rPr lang="zh-CN" altLang="en-US" sz="2000" b="1" smtClean="0">
                <a:latin typeface="微软雅黑" pitchFamily="34" charset="-122"/>
                <a:ea typeface="微软雅黑" pitchFamily="34" charset="-122"/>
              </a:rPr>
              <a:t>颗粒个数</a:t>
            </a:r>
            <a:r>
              <a:rPr lang="zh-CN" altLang="en-US" sz="2000" b="1">
                <a:latin typeface="微软雅黑" pitchFamily="34" charset="-122"/>
                <a:ea typeface="微软雅黑" pitchFamily="34" charset="-122"/>
              </a:rPr>
              <a:t>的检测</a:t>
            </a:r>
          </a:p>
          <a:p>
            <a:r>
              <a:rPr lang="zh-CN" altLang="en-US" sz="2000" b="1" smtClean="0">
                <a:latin typeface="微软雅黑" pitchFamily="34" charset="-122"/>
                <a:ea typeface="微软雅黑" pitchFamily="34" charset="-122"/>
              </a:rPr>
              <a:t>统计</a:t>
            </a:r>
            <a:r>
              <a:rPr lang="zh-CN" altLang="en-US" sz="2000" b="1">
                <a:latin typeface="微软雅黑" pitchFamily="34" charset="-122"/>
                <a:ea typeface="微软雅黑" pitchFamily="34" charset="-122"/>
              </a:rPr>
              <a:t>原图像中被检测输出的坐标框个数，即被检测颗粒的数量。</a:t>
            </a:r>
            <a:endParaRPr lang="zh-CN" altLang="en-US" sz="2000" b="1" dirty="0">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8184" y="2306224"/>
            <a:ext cx="2846799" cy="2135099"/>
          </a:xfrm>
          <a:prstGeom prst="rect">
            <a:avLst/>
          </a:prstGeom>
        </p:spPr>
        <p:style>
          <a:lnRef idx="2">
            <a:schemeClr val="dk1"/>
          </a:lnRef>
          <a:fillRef idx="1">
            <a:schemeClr val="lt1"/>
          </a:fillRef>
          <a:effectRef idx="0">
            <a:schemeClr val="dk1"/>
          </a:effectRef>
          <a:fontRef idx="minor">
            <a:schemeClr val="dk1"/>
          </a:fontRef>
        </p:style>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493" y="2296662"/>
            <a:ext cx="2846799" cy="2135099"/>
          </a:xfrm>
          <a:prstGeom prst="rect">
            <a:avLst/>
          </a:prstGeom>
        </p:spPr>
        <p:style>
          <a:lnRef idx="2">
            <a:schemeClr val="dk1"/>
          </a:lnRef>
          <a:fillRef idx="1">
            <a:schemeClr val="lt1"/>
          </a:fillRef>
          <a:effectRef idx="0">
            <a:schemeClr val="dk1"/>
          </a:effectRef>
          <a:fontRef idx="minor">
            <a:schemeClr val="dk1"/>
          </a:fontRef>
        </p:style>
      </p:pic>
      <p:sp>
        <p:nvSpPr>
          <p:cNvPr id="8" name="TextBox 8"/>
          <p:cNvSpPr txBox="1"/>
          <p:nvPr/>
        </p:nvSpPr>
        <p:spPr>
          <a:xfrm>
            <a:off x="2958198" y="4469819"/>
            <a:ext cx="18002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颗粒检测结果图</a:t>
            </a:r>
            <a:endParaRPr lang="zh-CN" altLang="en-US" sz="1100" b="1" dirty="0">
              <a:solidFill>
                <a:srgbClr val="002060"/>
              </a:solidFill>
              <a:latin typeface="微软雅黑" pitchFamily="34" charset="-122"/>
              <a:ea typeface="微软雅黑" pitchFamily="34" charset="-122"/>
            </a:endParaRPr>
          </a:p>
        </p:txBody>
      </p:sp>
      <p:sp>
        <p:nvSpPr>
          <p:cNvPr id="10" name="TextBox 8"/>
          <p:cNvSpPr txBox="1"/>
          <p:nvPr/>
        </p:nvSpPr>
        <p:spPr>
          <a:xfrm>
            <a:off x="8625904" y="4431761"/>
            <a:ext cx="2602927"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颗粒直径、面积计算图</a:t>
            </a:r>
            <a:endParaRPr lang="zh-CN" altLang="en-US" sz="1100" b="1" dirty="0">
              <a:solidFill>
                <a:srgbClr val="002060"/>
              </a:solidFill>
              <a:latin typeface="微软雅黑" pitchFamily="34" charset="-122"/>
              <a:ea typeface="微软雅黑" pitchFamily="34" charset="-122"/>
            </a:endParaRPr>
          </a:p>
        </p:txBody>
      </p:sp>
      <p:sp>
        <p:nvSpPr>
          <p:cNvPr id="11" name="TextBox 3"/>
          <p:cNvSpPr txBox="1"/>
          <p:nvPr/>
        </p:nvSpPr>
        <p:spPr>
          <a:xfrm>
            <a:off x="364553" y="4731429"/>
            <a:ext cx="11558923"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2.</a:t>
            </a:r>
            <a:r>
              <a:rPr lang="zh-CN" altLang="en-US" sz="2000" b="1" smtClean="0">
                <a:latin typeface="微软雅黑" pitchFamily="34" charset="-122"/>
                <a:ea typeface="微软雅黑" pitchFamily="34" charset="-122"/>
              </a:rPr>
              <a:t>颗粒直径的检测</a:t>
            </a:r>
          </a:p>
          <a:p>
            <a:r>
              <a:rPr lang="zh-CN" altLang="en-US" sz="2000" b="1" smtClean="0">
                <a:latin typeface="微软雅黑" pitchFamily="34" charset="-122"/>
                <a:ea typeface="微软雅黑" pitchFamily="34" charset="-122"/>
              </a:rPr>
              <a:t>在使用检测算法输出被检测颗粒的位置坐标后并整合到原图像之后，根据颗粒形状对其直径大小进行检测。颗粒的形状形态不一，大部分颗粒以椭圆与圆形为主。预测框为矩形，真实纤维形状近似不规则椭圆形。检测时根据输出边界框的坐标信息计算给出其直径大小，对类椭圆形颗粒多以长轴为衡量指标。不同的显微图像采集系统摄像头参数、放大倍数不同，采集到图像的分辨率也有所不同。在检测时根据显微像元大小计算出每一个颗粒的实际直径长度并取平均值作为结果。</a:t>
            </a:r>
            <a:endParaRPr lang="zh-CN" altLang="en-US" sz="2000" b="1">
              <a:latin typeface="微软雅黑" pitchFamily="34" charset="-122"/>
              <a:ea typeface="微软雅黑" pitchFamily="34" charset="-122"/>
            </a:endParaRPr>
          </a:p>
        </p:txBody>
      </p:sp>
      <p:sp>
        <p:nvSpPr>
          <p:cNvPr id="12" name="文本框 11"/>
          <p:cNvSpPr txBox="1"/>
          <p:nvPr/>
        </p:nvSpPr>
        <p:spPr>
          <a:xfrm>
            <a:off x="364553" y="1083322"/>
            <a:ext cx="7150608" cy="400110"/>
          </a:xfrm>
          <a:prstGeom prst="rect">
            <a:avLst/>
          </a:prstGeom>
          <a:noFill/>
        </p:spPr>
        <p:txBody>
          <a:bodyPr wrap="square" rtlCol="0">
            <a:spAutoFit/>
          </a:bodyPr>
          <a:lstStyle/>
          <a:p>
            <a:r>
              <a:rPr lang="zh-CN" altLang="en-US" sz="2000" b="1" smtClean="0">
                <a:latin typeface="微软雅黑" pitchFamily="34" charset="-122"/>
                <a:ea typeface="微软雅黑" pitchFamily="34" charset="-122"/>
              </a:rPr>
              <a:t>指标检测</a:t>
            </a:r>
            <a:r>
              <a:rPr lang="zh-CN" altLang="en-US" sz="2000" b="1">
                <a:latin typeface="微软雅黑" pitchFamily="34" charset="-122"/>
                <a:ea typeface="微软雅黑" pitchFamily="34" charset="-122"/>
              </a:rPr>
              <a:t>计算的</a:t>
            </a:r>
            <a:r>
              <a:rPr lang="zh-CN" altLang="zh-CN" sz="2000" b="1">
                <a:latin typeface="微软雅黑" pitchFamily="34" charset="-122"/>
                <a:ea typeface="微软雅黑" pitchFamily="34" charset="-122"/>
              </a:rPr>
              <a:t>步骤如下</a:t>
            </a:r>
            <a:r>
              <a:rPr lang="zh-CN" altLang="en-US" sz="2000" b="1" smtClean="0">
                <a:latin typeface="微软雅黑" pitchFamily="34" charset="-122"/>
                <a:ea typeface="微软雅黑" pitchFamily="34" charset="-122"/>
              </a:rPr>
              <a:t>：</a:t>
            </a:r>
            <a:endParaRPr lang="zh-CN" altLang="zh-CN" sz="2000" b="1">
              <a:latin typeface="微软雅黑" pitchFamily="34" charset="-122"/>
              <a:ea typeface="微软雅黑" pitchFamily="34" charset="-122"/>
            </a:endParaRPr>
          </a:p>
        </p:txBody>
      </p:sp>
      <p:pic>
        <p:nvPicPr>
          <p:cNvPr id="4" name="图片 3"/>
          <p:cNvPicPr>
            <a:picLocks noChangeAspect="1"/>
          </p:cNvPicPr>
          <p:nvPr/>
        </p:nvPicPr>
        <p:blipFill>
          <a:blip r:embed="rId4"/>
          <a:stretch>
            <a:fillRect/>
          </a:stretch>
        </p:blipFill>
        <p:spPr>
          <a:xfrm>
            <a:off x="7798494" y="1548184"/>
            <a:ext cx="4022031" cy="28455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8118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5022" y="3357563"/>
            <a:ext cx="11356508"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4.</a:t>
            </a:r>
            <a:r>
              <a:rPr lang="zh-CN" altLang="en-US" sz="2000" b="1">
                <a:latin typeface="微软雅黑" pitchFamily="34" charset="-122"/>
                <a:ea typeface="微软雅黑" pitchFamily="34" charset="-122"/>
              </a:rPr>
              <a:t>纤维体积含量的检测</a:t>
            </a:r>
          </a:p>
          <a:p>
            <a:r>
              <a:rPr lang="zh-CN" altLang="en-US" sz="2000" b="1" smtClean="0">
                <a:latin typeface="微软雅黑" pitchFamily="34" charset="-122"/>
                <a:ea typeface="微软雅黑" pitchFamily="34" charset="-122"/>
              </a:rPr>
              <a:t>体积</a:t>
            </a:r>
            <a:r>
              <a:rPr lang="zh-CN" altLang="en-US" sz="2000" b="1">
                <a:latin typeface="微软雅黑" pitchFamily="34" charset="-122"/>
                <a:ea typeface="微软雅黑" pitchFamily="34" charset="-122"/>
              </a:rPr>
              <a:t>含量的检测采用两种方法：</a:t>
            </a:r>
          </a:p>
          <a:p>
            <a:r>
              <a:rPr lang="en-US" altLang="zh-CN" sz="2000" b="1">
                <a:latin typeface="微软雅黑" pitchFamily="34" charset="-122"/>
                <a:ea typeface="微软雅黑" pitchFamily="34" charset="-122"/>
              </a:rPr>
              <a:t>(1)</a:t>
            </a:r>
            <a:r>
              <a:rPr lang="zh-CN" altLang="en-US" sz="2000" b="1" smtClean="0">
                <a:latin typeface="微软雅黑" pitchFamily="34" charset="-122"/>
                <a:ea typeface="微软雅黑" pitchFamily="34" charset="-122"/>
              </a:rPr>
              <a:t>第一</a:t>
            </a:r>
            <a:r>
              <a:rPr lang="zh-CN" altLang="en-US" sz="2000" b="1">
                <a:latin typeface="微软雅黑" pitchFamily="34" charset="-122"/>
                <a:ea typeface="微软雅黑" pitchFamily="34" charset="-122"/>
              </a:rPr>
              <a:t>种是对根据之前检测出的每一个被检测颗粒的面积大小进行累加，求得所有颗粒的面积大小，再除以显微界面的面积大小求得体积含量。</a:t>
            </a:r>
          </a:p>
          <a:p>
            <a:r>
              <a:rPr lang="en-US" altLang="zh-CN" sz="2000" b="1" smtClean="0">
                <a:latin typeface="微软雅黑" pitchFamily="34" charset="-122"/>
                <a:ea typeface="微软雅黑" pitchFamily="34" charset="-122"/>
              </a:rPr>
              <a:t>(2)</a:t>
            </a:r>
            <a:r>
              <a:rPr lang="zh-CN" altLang="en-US" sz="2000" b="1" smtClean="0">
                <a:latin typeface="微软雅黑" pitchFamily="34" charset="-122"/>
                <a:ea typeface="微软雅黑" pitchFamily="34" charset="-122"/>
              </a:rPr>
              <a:t>第二</a:t>
            </a:r>
            <a:r>
              <a:rPr lang="zh-CN" altLang="en-US" sz="2000" b="1">
                <a:latin typeface="微软雅黑" pitchFamily="34" charset="-122"/>
                <a:ea typeface="微软雅黑" pitchFamily="34" charset="-122"/>
              </a:rPr>
              <a:t>种使用图像二值化算法，它能够将图像分成背景与颗粒两部分。一般情况下将颗粒的像素值阈值分割二值化后变为</a:t>
            </a:r>
            <a:r>
              <a:rPr lang="en-US" altLang="zh-CN" sz="2000" b="1">
                <a:latin typeface="微软雅黑" pitchFamily="34" charset="-122"/>
                <a:ea typeface="微软雅黑" pitchFamily="34" charset="-122"/>
              </a:rPr>
              <a:t>255</a:t>
            </a:r>
            <a:r>
              <a:rPr lang="zh-CN" altLang="en-US" sz="2000" b="1">
                <a:latin typeface="微软雅黑" pitchFamily="34" charset="-122"/>
                <a:ea typeface="微软雅黑" pitchFamily="34" charset="-122"/>
              </a:rPr>
              <a:t>，背景像素值为</a:t>
            </a:r>
            <a:r>
              <a:rPr lang="en-US" altLang="zh-CN" sz="2000" b="1">
                <a:latin typeface="微软雅黑" pitchFamily="34" charset="-122"/>
                <a:ea typeface="微软雅黑" pitchFamily="34" charset="-122"/>
              </a:rPr>
              <a:t>0</a:t>
            </a:r>
            <a:r>
              <a:rPr lang="zh-CN" altLang="en-US" sz="2000" b="1">
                <a:latin typeface="微软雅黑" pitchFamily="34" charset="-122"/>
                <a:ea typeface="微软雅黑" pitchFamily="34" charset="-122"/>
              </a:rPr>
              <a:t>。通过计算像素值为</a:t>
            </a:r>
            <a:r>
              <a:rPr lang="en-US" altLang="zh-CN" sz="2000" b="1">
                <a:latin typeface="微软雅黑" pitchFamily="34" charset="-122"/>
                <a:ea typeface="微软雅黑" pitchFamily="34" charset="-122"/>
              </a:rPr>
              <a:t>255</a:t>
            </a:r>
            <a:r>
              <a:rPr lang="zh-CN" altLang="en-US" sz="2000" b="1">
                <a:latin typeface="微软雅黑" pitchFamily="34" charset="-122"/>
                <a:ea typeface="微软雅黑" pitchFamily="34" charset="-122"/>
              </a:rPr>
              <a:t>的像素点个数占图像的面积大小，从而得到颗粒体积含量大小。</a:t>
            </a:r>
          </a:p>
          <a:p>
            <a:r>
              <a:rPr lang="en-US" altLang="zh-CN" sz="2000" b="1">
                <a:latin typeface="微软雅黑" pitchFamily="34" charset="-122"/>
                <a:ea typeface="微软雅黑" pitchFamily="34" charset="-122"/>
              </a:rPr>
              <a:t>(3) </a:t>
            </a:r>
            <a:r>
              <a:rPr lang="zh-CN" altLang="en-US" sz="2000" b="1">
                <a:latin typeface="微软雅黑" pitchFamily="34" charset="-122"/>
                <a:ea typeface="微软雅黑" pitchFamily="34" charset="-122"/>
              </a:rPr>
              <a:t>将上述两种方法的结果取平均值颗得到纤维体积含量大小</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sp>
        <p:nvSpPr>
          <p:cNvPr id="13" name="文本框 12"/>
          <p:cNvSpPr txBox="1"/>
          <p:nvPr/>
        </p:nvSpPr>
        <p:spPr>
          <a:xfrm>
            <a:off x="515022" y="1432643"/>
            <a:ext cx="11356508"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3.</a:t>
            </a:r>
            <a:r>
              <a:rPr lang="zh-CN" altLang="en-US" sz="2000" b="1" smtClean="0">
                <a:latin typeface="微软雅黑" pitchFamily="34" charset="-122"/>
                <a:ea typeface="微软雅黑" pitchFamily="34" charset="-122"/>
              </a:rPr>
              <a:t>颗粒</a:t>
            </a:r>
            <a:r>
              <a:rPr lang="zh-CN" altLang="en-US" sz="2000" b="1">
                <a:latin typeface="微软雅黑" pitchFamily="34" charset="-122"/>
                <a:ea typeface="微软雅黑" pitchFamily="34" charset="-122"/>
              </a:rPr>
              <a:t>面积</a:t>
            </a:r>
            <a:r>
              <a:rPr lang="zh-CN" altLang="en-US" sz="2000" b="1" smtClean="0">
                <a:latin typeface="微软雅黑" pitchFamily="34" charset="-122"/>
                <a:ea typeface="微软雅黑" pitchFamily="34" charset="-122"/>
              </a:rPr>
              <a:t>的检测 </a:t>
            </a:r>
            <a:endParaRPr lang="en-US" altLang="zh-CN" sz="2000" b="1" smtClean="0">
              <a:latin typeface="微软雅黑" pitchFamily="34" charset="-122"/>
              <a:ea typeface="微软雅黑" pitchFamily="34" charset="-122"/>
            </a:endParaRPr>
          </a:p>
          <a:p>
            <a:r>
              <a:rPr lang="zh-CN" altLang="en-US" sz="2000" b="1" smtClean="0">
                <a:latin typeface="微软雅黑" pitchFamily="34" charset="-122"/>
                <a:ea typeface="微软雅黑" pitchFamily="34" charset="-122"/>
              </a:rPr>
              <a:t>使用</a:t>
            </a:r>
            <a:r>
              <a:rPr lang="zh-CN" altLang="en-US" sz="2000" b="1">
                <a:latin typeface="微软雅黑" pitchFamily="34" charset="-122"/>
                <a:ea typeface="微软雅黑" pitchFamily="34" charset="-122"/>
              </a:rPr>
              <a:t>神经网络检测算法输出边界框，被检测颗粒包覆在边界框中，被检测颗粒大多数近似为椭圆形，因此取边界框的长和宽作为颗粒的长轴和短轴，用椭圆的面积公式计算出每个颗粒的面积数值，</a:t>
            </a:r>
            <a:r>
              <a:rPr lang="zh-CN" altLang="en-US" sz="2000" b="1" smtClean="0">
                <a:latin typeface="微软雅黑" pitchFamily="34" charset="-122"/>
                <a:ea typeface="微软雅黑" pitchFamily="34" charset="-122"/>
              </a:rPr>
              <a:t>去除奇异</a:t>
            </a:r>
            <a:r>
              <a:rPr lang="zh-CN" altLang="en-US" sz="2000" b="1">
                <a:latin typeface="微软雅黑" pitchFamily="34" charset="-122"/>
                <a:ea typeface="微软雅黑" pitchFamily="34" charset="-122"/>
              </a:rPr>
              <a:t>点的</a:t>
            </a:r>
            <a:r>
              <a:rPr lang="zh-CN" altLang="en-US" sz="2000" b="1" smtClean="0">
                <a:latin typeface="微软雅黑" pitchFamily="34" charset="-122"/>
                <a:ea typeface="微软雅黑" pitchFamily="34" charset="-122"/>
              </a:rPr>
              <a:t>值后</a:t>
            </a:r>
            <a:r>
              <a:rPr lang="zh-CN" altLang="en-US" sz="2000" b="1">
                <a:latin typeface="微软雅黑" pitchFamily="34" charset="-122"/>
                <a:ea typeface="微软雅黑" pitchFamily="34" charset="-122"/>
              </a:rPr>
              <a:t>取平均值作为检测面积的输出结果</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Tree>
    <p:extLst>
      <p:ext uri="{BB962C8B-B14F-4D97-AF65-F5344CB8AC3E}">
        <p14:creationId xmlns:p14="http://schemas.microsoft.com/office/powerpoint/2010/main" val="41030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71760" y="1657649"/>
                <a:ext cx="5683320" cy="39692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a:latin typeface="微软雅黑" pitchFamily="34" charset="-122"/>
                    <a:ea typeface="微软雅黑" pitchFamily="34" charset="-122"/>
                  </a:rPr>
                  <a:t>5.</a:t>
                </a:r>
                <a:r>
                  <a:rPr lang="zh-CN" altLang="en-US" sz="2000" b="1">
                    <a:latin typeface="微软雅黑" pitchFamily="34" charset="-122"/>
                    <a:ea typeface="微软雅黑" pitchFamily="34" charset="-122"/>
                  </a:rPr>
                  <a:t>分布均匀性检测</a:t>
                </a:r>
              </a:p>
              <a:p>
                <a:r>
                  <a:rPr lang="en-US" altLang="zh-CN" sz="2000" b="1">
                    <a:latin typeface="微软雅黑" pitchFamily="34" charset="-122"/>
                    <a:ea typeface="微软雅黑" pitchFamily="34" charset="-122"/>
                  </a:rPr>
                  <a:t>      </a:t>
                </a:r>
                <a:r>
                  <a:rPr lang="zh-CN" altLang="en-US" sz="2000" b="1">
                    <a:latin typeface="微软雅黑" pitchFamily="34" charset="-122"/>
                    <a:ea typeface="微软雅黑" pitchFamily="34" charset="-122"/>
                  </a:rPr>
                  <a:t>碳纤维抽油杆中纤维的分布与其性能有着相关性，然而目前没有对颗粒分布的均匀性检测的统一判别方法。因此用纤维在图像中分布的疏密程度作为分布均匀性的衡量指标，采用网格计数法和面积法计算。将图像分割为</a:t>
                </a:r>
                <a:r>
                  <a:rPr lang="en-US" altLang="zh-CN" sz="2000" b="1">
                    <a:latin typeface="微软雅黑" pitchFamily="34" charset="-122"/>
                    <a:ea typeface="微软雅黑" pitchFamily="34" charset="-122"/>
                  </a:rPr>
                  <a:t>N</a:t>
                </a:r>
                <a:r>
                  <a:rPr lang="zh-CN" altLang="en-US" sz="2000" b="1">
                    <a:latin typeface="微软雅黑" pitchFamily="34" charset="-122"/>
                    <a:ea typeface="微软雅黑" pitchFamily="34" charset="-122"/>
                  </a:rPr>
                  <a:t>个图像块，</a:t>
                </a:r>
                <a:r>
                  <a:rPr lang="en-US" altLang="zh-CN" sz="2000" b="1">
                    <a:latin typeface="微软雅黑" pitchFamily="34" charset="-122"/>
                    <a:ea typeface="微软雅黑" pitchFamily="34" charset="-122"/>
                  </a:rPr>
                  <a:t>A</a:t>
                </a:r>
                <a:r>
                  <a:rPr lang="zh-CN" altLang="en-US" sz="2000" b="1">
                    <a:latin typeface="微软雅黑" pitchFamily="34" charset="-122"/>
                    <a:ea typeface="微软雅黑" pitchFamily="34" charset="-122"/>
                  </a:rPr>
                  <a:t>为每个图像块的颗粒个数，</a:t>
                </a:r>
                <a:r>
                  <a:rPr lang="en-US" altLang="zh-CN" sz="2000" b="1">
                    <a:latin typeface="微软雅黑" pitchFamily="34" charset="-122"/>
                    <a:ea typeface="微软雅黑" pitchFamily="34" charset="-122"/>
                  </a:rPr>
                  <a:t>P</a:t>
                </a:r>
                <a:r>
                  <a:rPr lang="zh-CN" altLang="en-US" sz="2000" b="1">
                    <a:latin typeface="微软雅黑" pitchFamily="34" charset="-122"/>
                    <a:ea typeface="微软雅黑" pitchFamily="34" charset="-122"/>
                  </a:rPr>
                  <a:t>为每个图像块的颗粒所占的体积含量</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a:p>
                <a:endParaRPr lang="en-US" altLang="zh-CN" sz="2000" b="1" i="1">
                  <a:latin typeface="Cambria Math" panose="02040503050406030204" pitchFamily="18" charset="0"/>
                  <a:ea typeface="微软雅黑" pitchFamily="34" charset="-122"/>
                </a:endParaRPr>
              </a:p>
              <a:p>
                <a:pPr algn="ctr"/>
                <a:r>
                  <a:rPr lang="zh-CN" altLang="en-US" sz="2000" b="1">
                    <a:latin typeface="微软雅黑" pitchFamily="34" charset="-122"/>
                    <a:ea typeface="微软雅黑" pitchFamily="34" charset="-122"/>
                  </a:rPr>
                  <a:t>网格计数法公式：</a:t>
                </a:r>
                <a14:m>
                  <m:oMath xmlns:m="http://schemas.openxmlformats.org/officeDocument/2006/math">
                    <m:r>
                      <a:rPr lang="en-US" altLang="zh-CN" sz="2000" b="1" i="1">
                        <a:latin typeface="Cambria Math" panose="02040503050406030204" pitchFamily="18" charset="0"/>
                      </a:rPr>
                      <m:t>𝑼</m:t>
                    </m:r>
                    <m:r>
                      <a:rPr lang="en-US" altLang="zh-CN" sz="2000" b="1" i="1">
                        <a:latin typeface="Cambria Math" panose="02040503050406030204" pitchFamily="18" charset="0"/>
                      </a:rPr>
                      <m:t>=</m:t>
                    </m:r>
                    <m:r>
                      <a:rPr lang="en-US" altLang="zh-CN" sz="2000" b="1" i="1">
                        <a:latin typeface="Cambria Math" panose="02040503050406030204" pitchFamily="18" charset="0"/>
                      </a:rPr>
                      <m:t>𝟏𝟎𝟎</m:t>
                    </m:r>
                    <m:r>
                      <a:rPr lang="en-US" altLang="zh-CN" sz="2000" b="1" i="1">
                        <a:latin typeface="Cambria Math" panose="02040503050406030204" pitchFamily="18" charset="0"/>
                      </a:rPr>
                      <m:t>×</m:t>
                    </m:r>
                    <m:d>
                      <m:dPr>
                        <m:begChr m:val="["/>
                        <m:endChr m:val="]"/>
                        <m:ctrlPr>
                          <a:rPr lang="zh-CN" altLang="zh-CN" sz="2000" b="1" i="1">
                            <a:latin typeface="Cambria Math" panose="02040503050406030204" pitchFamily="18" charset="0"/>
                          </a:rPr>
                        </m:ctrlPr>
                      </m:dPr>
                      <m:e>
                        <m:r>
                          <a:rPr lang="en-US" altLang="zh-CN" sz="2000" b="1" i="1">
                            <a:latin typeface="Cambria Math" panose="02040503050406030204" pitchFamily="18" charset="0"/>
                          </a:rPr>
                          <m:t>𝟏</m:t>
                        </m:r>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nary>
                              <m:naryPr>
                                <m:chr m:val="∑"/>
                                <m:limLoc m:val="undOvr"/>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𝑵</m:t>
                                </m:r>
                              </m:sup>
                              <m:e>
                                <m:d>
                                  <m:dPr>
                                    <m:begChr m:val="|"/>
                                    <m:endChr m:val="|"/>
                                    <m:ctrlPr>
                                      <a:rPr lang="zh-CN" altLang="zh-CN" sz="2000" b="1"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𝑨</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𝑨</m:t>
                                        </m:r>
                                      </m:e>
                                    </m:acc>
                                  </m:e>
                                </m:d>
                              </m:e>
                            </m:nary>
                          </m:num>
                          <m:den>
                            <m:r>
                              <a:rPr lang="en-US" altLang="zh-CN" sz="2000" b="1" i="1">
                                <a:latin typeface="Cambria Math" panose="02040503050406030204" pitchFamily="18" charset="0"/>
                              </a:rPr>
                              <m:t>𝑵</m:t>
                            </m:r>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𝑨</m:t>
                                </m:r>
                              </m:e>
                            </m:acc>
                          </m:den>
                        </m:f>
                      </m:e>
                    </m:d>
                    <m:r>
                      <m:rPr>
                        <m:nor/>
                      </m:rPr>
                      <a:rPr lang="en-US" altLang="zh-CN" sz="2000" b="1">
                        <a:latin typeface="Cambria Math" panose="02040503050406030204" pitchFamily="18" charset="0"/>
                      </a:rPr>
                      <m:t>        </m:t>
                    </m:r>
                    <m:r>
                      <m:rPr>
                        <m:nor/>
                      </m:rPr>
                      <a:rPr lang="zh-CN" altLang="en-US" sz="2000" b="1">
                        <a:latin typeface="微软雅黑" pitchFamily="34" charset="-122"/>
                        <a:ea typeface="微软雅黑" pitchFamily="34" charset="-122"/>
                      </a:rPr>
                      <m:t>面积法公式：</m:t>
                    </m:r>
                    <m:r>
                      <a:rPr lang="en-US" altLang="zh-CN" sz="2000" b="1" i="1">
                        <a:latin typeface="Cambria Math" panose="02040503050406030204" pitchFamily="18" charset="0"/>
                      </a:rPr>
                      <m:t>𝑼</m:t>
                    </m:r>
                    <m:r>
                      <a:rPr lang="en-US" altLang="zh-CN" sz="2000" b="1" i="1">
                        <a:latin typeface="Cambria Math" panose="02040503050406030204" pitchFamily="18" charset="0"/>
                      </a:rPr>
                      <m:t>=</m:t>
                    </m:r>
                    <m:r>
                      <a:rPr lang="en-US" altLang="zh-CN" sz="2000" b="1" i="1">
                        <a:latin typeface="Cambria Math" panose="02040503050406030204" pitchFamily="18" charset="0"/>
                      </a:rPr>
                      <m:t>𝟏𝟎𝟎</m:t>
                    </m:r>
                    <m:r>
                      <a:rPr lang="en-US" altLang="zh-CN" sz="2000" b="1" i="1">
                        <a:latin typeface="Cambria Math" panose="02040503050406030204" pitchFamily="18" charset="0"/>
                      </a:rPr>
                      <m:t>×</m:t>
                    </m:r>
                    <m:d>
                      <m:dPr>
                        <m:begChr m:val="["/>
                        <m:endChr m:val="]"/>
                        <m:ctrlPr>
                          <a:rPr lang="zh-CN" altLang="zh-CN" sz="2000" b="1" i="1">
                            <a:latin typeface="Cambria Math" panose="02040503050406030204" pitchFamily="18" charset="0"/>
                          </a:rPr>
                        </m:ctrlPr>
                      </m:dPr>
                      <m:e>
                        <m:r>
                          <a:rPr lang="en-US" altLang="zh-CN" sz="2000" b="1" i="1">
                            <a:latin typeface="Cambria Math" panose="02040503050406030204" pitchFamily="18" charset="0"/>
                          </a:rPr>
                          <m:t>𝟏</m:t>
                        </m:r>
                        <m:r>
                          <a:rPr lang="en-US" altLang="zh-CN" sz="2000" b="1" i="1">
                            <a:latin typeface="Cambria Math" panose="02040503050406030204" pitchFamily="18" charset="0"/>
                          </a:rPr>
                          <m:t>−</m:t>
                        </m:r>
                        <m:f>
                          <m:fPr>
                            <m:ctrlPr>
                              <a:rPr lang="zh-CN" altLang="zh-CN" sz="2000" b="1" i="1">
                                <a:latin typeface="Cambria Math" panose="02040503050406030204" pitchFamily="18" charset="0"/>
                              </a:rPr>
                            </m:ctrlPr>
                          </m:fPr>
                          <m:num>
                            <m:nary>
                              <m:naryPr>
                                <m:chr m:val="∑"/>
                                <m:limLoc m:val="undOvr"/>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𝑵</m:t>
                                </m:r>
                              </m:sup>
                              <m:e>
                                <m:d>
                                  <m:dPr>
                                    <m:begChr m:val="|"/>
                                    <m:endChr m:val="|"/>
                                    <m:ctrlPr>
                                      <a:rPr lang="zh-CN" altLang="zh-CN" sz="2000" b="1"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𝑷</m:t>
                                        </m:r>
                                      </m:e>
                                    </m:acc>
                                  </m:e>
                                </m:d>
                              </m:e>
                            </m:nary>
                          </m:num>
                          <m:den>
                            <m:r>
                              <a:rPr lang="en-US" altLang="zh-CN" sz="2000" b="1" i="1">
                                <a:latin typeface="Cambria Math" panose="02040503050406030204" pitchFamily="18" charset="0"/>
                              </a:rPr>
                              <m:t>𝑵</m:t>
                            </m:r>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𝑷</m:t>
                                </m:r>
                              </m:e>
                            </m:acc>
                          </m:den>
                        </m:f>
                      </m:e>
                    </m:d>
                  </m:oMath>
                </a14:m>
                <a:endParaRPr lang="zh-CN" altLang="en-US" sz="2000"/>
              </a:p>
            </p:txBody>
          </p:sp>
        </mc:Choice>
        <mc:Fallback xmlns="">
          <p:sp>
            <p:nvSpPr>
              <p:cNvPr id="2" name="文本框 1"/>
              <p:cNvSpPr txBox="1">
                <a:spLocks noRot="1" noChangeAspect="1" noMove="1" noResize="1" noEditPoints="1" noAdjustHandles="1" noChangeArrowheads="1" noChangeShapeType="1" noTextEdit="1"/>
              </p:cNvSpPr>
              <p:nvPr/>
            </p:nvSpPr>
            <p:spPr>
              <a:xfrm>
                <a:off x="671760" y="1657649"/>
                <a:ext cx="5683320" cy="3969292"/>
              </a:xfrm>
              <a:prstGeom prst="rect">
                <a:avLst/>
              </a:prstGeom>
              <a:blipFill rotWithShape="0">
                <a:blip r:embed="rId2"/>
                <a:stretch>
                  <a:fillRect l="-963" t="-766" r="-963"/>
                </a:stretch>
              </a:blipFill>
            </p:spPr>
            <p:txBody>
              <a:bodyPr/>
              <a:lstStyle/>
              <a:p>
                <a:r>
                  <a:rPr lang="zh-CN" altLang="en-US">
                    <a:noFill/>
                  </a:rPr>
                  <a:t> </a:t>
                </a:r>
              </a:p>
            </p:txBody>
          </p:sp>
        </mc:Fallback>
      </mc:AlternateContent>
      <p:pic>
        <p:nvPicPr>
          <p:cNvPr id="5" name="图片 4" descr="C:\Users\PC4\Desktop\软件著作权\1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1247" y="1420817"/>
            <a:ext cx="4895542" cy="4442956"/>
          </a:xfrm>
          <a:prstGeom prst="rect">
            <a:avLst/>
          </a:prstGeom>
          <a:ln/>
        </p:spPr>
        <p:style>
          <a:lnRef idx="2">
            <a:schemeClr val="dk1"/>
          </a:lnRef>
          <a:fillRef idx="1">
            <a:schemeClr val="lt1"/>
          </a:fillRef>
          <a:effectRef idx="0">
            <a:schemeClr val="dk1"/>
          </a:effectRef>
          <a:fontRef idx="minor">
            <a:schemeClr val="dk1"/>
          </a:fontRef>
        </p:style>
      </p:pic>
      <p:sp>
        <p:nvSpPr>
          <p:cNvPr id="6" name="TextBox 8"/>
          <p:cNvSpPr txBox="1"/>
          <p:nvPr/>
        </p:nvSpPr>
        <p:spPr>
          <a:xfrm>
            <a:off x="8295326" y="6003453"/>
            <a:ext cx="2055292"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系统模块流程图</a:t>
            </a:r>
            <a:endParaRPr lang="zh-CN" altLang="en-US" sz="11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399876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楠\Desktop\毕业\论文\图像\paper图片\窗口\碳纤维抽油杆显微图像检测分析系统_00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692" y="3540970"/>
            <a:ext cx="4588193" cy="2677477"/>
          </a:xfrm>
          <a:prstGeom prst="rect">
            <a:avLst/>
          </a:prstGeom>
          <a:ln/>
        </p:spPr>
        <p:style>
          <a:lnRef idx="2">
            <a:schemeClr val="dk1"/>
          </a:lnRef>
          <a:fillRef idx="1">
            <a:schemeClr val="lt1"/>
          </a:fillRef>
          <a:effectRef idx="0">
            <a:schemeClr val="dk1"/>
          </a:effectRef>
          <a:fontRef idx="minor">
            <a:schemeClr val="dk1"/>
          </a:fontRef>
        </p:style>
      </p:pic>
      <p:pic>
        <p:nvPicPr>
          <p:cNvPr id="6" name="图片 5"/>
          <p:cNvPicPr/>
          <p:nvPr/>
        </p:nvPicPr>
        <p:blipFill>
          <a:blip r:embed="rId3"/>
          <a:stretch>
            <a:fillRect/>
          </a:stretch>
        </p:blipFill>
        <p:spPr>
          <a:xfrm>
            <a:off x="9459468" y="1238149"/>
            <a:ext cx="2185416" cy="2006989"/>
          </a:xfrm>
          <a:prstGeom prst="rect">
            <a:avLst/>
          </a:prstGeom>
        </p:spPr>
        <p:style>
          <a:lnRef idx="2">
            <a:schemeClr val="dk1"/>
          </a:lnRef>
          <a:fillRef idx="1">
            <a:schemeClr val="lt1"/>
          </a:fillRef>
          <a:effectRef idx="0">
            <a:schemeClr val="dk1"/>
          </a:effectRef>
          <a:fontRef idx="minor">
            <a:schemeClr val="dk1"/>
          </a:fontRef>
        </p:style>
      </p:pic>
      <p:sp>
        <p:nvSpPr>
          <p:cNvPr id="7" name="TextBox 3"/>
          <p:cNvSpPr txBox="1"/>
          <p:nvPr/>
        </p:nvSpPr>
        <p:spPr>
          <a:xfrm>
            <a:off x="319977" y="1384569"/>
            <a:ext cx="6450021" cy="31700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 C</a:t>
            </a:r>
            <a:r>
              <a:rPr lang="zh-CN" altLang="en-US" sz="2000" b="1">
                <a:latin typeface="微软雅黑" pitchFamily="34" charset="-122"/>
                <a:ea typeface="微软雅黑" pitchFamily="34" charset="-122"/>
              </a:rPr>
              <a:t>语言是一种广泛用于底层开发的面向过程的语言。它具备功能</a:t>
            </a:r>
            <a:r>
              <a:rPr lang="zh-CN" altLang="en-US" sz="2000" b="1" smtClean="0">
                <a:latin typeface="微软雅黑" pitchFamily="34" charset="-122"/>
                <a:ea typeface="微软雅黑" pitchFamily="34" charset="-122"/>
              </a:rPr>
              <a:t>多样、</a:t>
            </a:r>
            <a:r>
              <a:rPr lang="zh-CN" altLang="en-US" sz="2000" b="1">
                <a:latin typeface="微软雅黑" pitchFamily="34" charset="-122"/>
                <a:ea typeface="微软雅黑" pitchFamily="34" charset="-122"/>
              </a:rPr>
              <a:t>运行效率</a:t>
            </a:r>
            <a:r>
              <a:rPr lang="zh-CN" altLang="en-US" sz="2000" b="1" smtClean="0">
                <a:latin typeface="微软雅黑" pitchFamily="34" charset="-122"/>
                <a:ea typeface="微软雅黑" pitchFamily="34" charset="-122"/>
              </a:rPr>
              <a:t>高、工程</a:t>
            </a:r>
            <a:r>
              <a:rPr lang="zh-CN" altLang="en-US" sz="2000" b="1">
                <a:latin typeface="微软雅黑" pitchFamily="34" charset="-122"/>
                <a:ea typeface="微软雅黑" pitchFamily="34" charset="-122"/>
              </a:rPr>
              <a:t>性强等</a:t>
            </a:r>
            <a:r>
              <a:rPr lang="zh-CN" altLang="en-US" sz="2000" b="1" smtClean="0">
                <a:latin typeface="微软雅黑" pitchFamily="34" charset="-122"/>
                <a:ea typeface="微软雅黑" pitchFamily="34" charset="-122"/>
              </a:rPr>
              <a:t>特点。适合复杂的神经网络相关计算。</a:t>
            </a:r>
            <a:endParaRPr lang="en-US" altLang="zh-CN" sz="2000" b="1" smtClean="0">
              <a:latin typeface="微软雅黑" pitchFamily="34" charset="-122"/>
              <a:ea typeface="微软雅黑" pitchFamily="34" charset="-122"/>
            </a:endParaRPr>
          </a:p>
          <a:p>
            <a:r>
              <a:rPr lang="en-US" altLang="zh-CN" sz="2000" b="1" smtClean="0">
                <a:latin typeface="微软雅黑" pitchFamily="34" charset="-122"/>
                <a:ea typeface="微软雅黑" pitchFamily="34" charset="-122"/>
              </a:rPr>
              <a:t>· Python</a:t>
            </a:r>
            <a:r>
              <a:rPr lang="zh-CN" altLang="en-US" sz="2000" b="1">
                <a:latin typeface="微软雅黑" pitchFamily="34" charset="-122"/>
                <a:ea typeface="微软雅黑" pitchFamily="34" charset="-122"/>
              </a:rPr>
              <a:t>具有较高的可移植性与扩展性，在搭建交互界面方面有着良好的优势，同时也能够方便容易地完成图像处理，同时有着丰富的第三方库方便扩展，能够支持大量应用程序从普通脚本和轻量级工具转换成完善的系统</a:t>
            </a:r>
            <a:r>
              <a:rPr lang="zh-CN" altLang="en-US" sz="2000" b="1" smtClean="0">
                <a:latin typeface="微软雅黑" pitchFamily="34" charset="-122"/>
                <a:ea typeface="微软雅黑" pitchFamily="34" charset="-122"/>
              </a:rPr>
              <a:t>工具 。</a:t>
            </a:r>
            <a:endParaRPr lang="en-US" altLang="zh-CN" sz="2000" b="1" smtClean="0">
              <a:latin typeface="微软雅黑" pitchFamily="34" charset="-122"/>
              <a:ea typeface="微软雅黑" pitchFamily="34" charset="-122"/>
            </a:endParaRPr>
          </a:p>
          <a:p>
            <a:r>
              <a:rPr lang="en-US" altLang="zh-CN" sz="2000" b="1" smtClean="0">
                <a:latin typeface="微软雅黑" pitchFamily="34" charset="-122"/>
                <a:ea typeface="微软雅黑" pitchFamily="34" charset="-122"/>
              </a:rPr>
              <a:t>· Mysql</a:t>
            </a:r>
            <a:r>
              <a:rPr lang="zh-CN" altLang="en-US" sz="2000" b="1">
                <a:latin typeface="微软雅黑" pitchFamily="34" charset="-122"/>
                <a:ea typeface="微软雅黑" pitchFamily="34" charset="-122"/>
              </a:rPr>
              <a:t>是一个开源的关系数据库管理系统，有着性价比高、稳定性强和运行效率高等特点</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sp>
        <p:nvSpPr>
          <p:cNvPr id="10" name="TextBox 8"/>
          <p:cNvSpPr txBox="1"/>
          <p:nvPr/>
        </p:nvSpPr>
        <p:spPr>
          <a:xfrm>
            <a:off x="8606612" y="6383474"/>
            <a:ext cx="2055292"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系统界面图</a:t>
            </a:r>
            <a:endParaRPr lang="zh-CN" altLang="en-US" sz="1100" b="1" dirty="0">
              <a:solidFill>
                <a:srgbClr val="002060"/>
              </a:solidFill>
              <a:latin typeface="微软雅黑" pitchFamily="34" charset="-122"/>
              <a:ea typeface="微软雅黑" pitchFamily="34" charset="-122"/>
            </a:endParaRPr>
          </a:p>
        </p:txBody>
      </p:sp>
      <p:pic>
        <p:nvPicPr>
          <p:cNvPr id="11" name="图片 10" descr="C:\Users\楠\Desktop\毕业\论文\图像\paper图片\训练\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6692" y="1238148"/>
            <a:ext cx="2187892" cy="2006989"/>
          </a:xfrm>
          <a:prstGeom prst="rect">
            <a:avLst/>
          </a:prstGeom>
          <a:ln/>
        </p:spPr>
        <p:style>
          <a:lnRef idx="2">
            <a:schemeClr val="dk1"/>
          </a:lnRef>
          <a:fillRef idx="1">
            <a:schemeClr val="lt1"/>
          </a:fillRef>
          <a:effectRef idx="0">
            <a:schemeClr val="dk1"/>
          </a:effectRef>
          <a:fontRef idx="minor">
            <a:schemeClr val="dk1"/>
          </a:fontRef>
        </p:style>
      </p:pic>
      <p:sp>
        <p:nvSpPr>
          <p:cNvPr id="3" name="文本框 2"/>
          <p:cNvSpPr txBox="1"/>
          <p:nvPr/>
        </p:nvSpPr>
        <p:spPr>
          <a:xfrm>
            <a:off x="319977" y="4895008"/>
            <a:ext cx="6450021" cy="1323439"/>
          </a:xfrm>
          <a:prstGeom prst="rect">
            <a:avLst/>
          </a:prstGeom>
          <a:noFill/>
          <a:ln>
            <a:solidFill>
              <a:schemeClr val="tx1"/>
            </a:solidFill>
            <a:prstDash val="dash"/>
          </a:ln>
        </p:spPr>
        <p:txBody>
          <a:bodyPr wrap="square" rtlCol="0">
            <a:spAutoFit/>
          </a:bodyPr>
          <a:lstStyle/>
          <a:p>
            <a:r>
              <a:rPr lang="zh-CN" altLang="en-US" sz="2000" b="1">
                <a:latin typeface="微软雅黑" pitchFamily="34" charset="-122"/>
                <a:ea typeface="微软雅黑" pitchFamily="34" charset="-122"/>
              </a:rPr>
              <a:t>系统使用多种语言</a:t>
            </a:r>
            <a:r>
              <a:rPr lang="zh-CN" altLang="en-US" sz="2000" b="1" smtClean="0">
                <a:latin typeface="微软雅黑" pitchFamily="34" charset="-122"/>
                <a:ea typeface="微软雅黑" pitchFamily="34" charset="-122"/>
              </a:rPr>
              <a:t>实现。</a:t>
            </a:r>
            <a:r>
              <a:rPr lang="en-US" altLang="zh-CN" sz="2000" b="1" smtClean="0">
                <a:latin typeface="微软雅黑" pitchFamily="34" charset="-122"/>
                <a:ea typeface="微软雅黑" pitchFamily="34" charset="-122"/>
              </a:rPr>
              <a:t>Python</a:t>
            </a:r>
            <a:r>
              <a:rPr lang="zh-CN" altLang="en-US" sz="2000" b="1">
                <a:latin typeface="微软雅黑" pitchFamily="34" charset="-122"/>
                <a:ea typeface="微软雅黑" pitchFamily="34" charset="-122"/>
              </a:rPr>
              <a:t>为主要编程语言用来实现交互界面的编写</a:t>
            </a:r>
            <a:r>
              <a:rPr lang="zh-CN" altLang="en-US" sz="2000" b="1" smtClean="0">
                <a:latin typeface="微软雅黑" pitchFamily="34" charset="-122"/>
                <a:ea typeface="微软雅黑" pitchFamily="34" charset="-122"/>
              </a:rPr>
              <a:t>，图像处理，调用</a:t>
            </a:r>
            <a:r>
              <a:rPr lang="en-US" altLang="zh-CN" sz="2000" b="1" smtClean="0">
                <a:latin typeface="微软雅黑" pitchFamily="34" charset="-122"/>
                <a:ea typeface="微软雅黑" pitchFamily="34" charset="-122"/>
              </a:rPr>
              <a:t>Mysql</a:t>
            </a:r>
            <a:r>
              <a:rPr lang="zh-CN" altLang="en-US" sz="2000" b="1" smtClean="0">
                <a:latin typeface="微软雅黑" pitchFamily="34" charset="-122"/>
                <a:ea typeface="微软雅黑" pitchFamily="34" charset="-122"/>
              </a:rPr>
              <a:t>与</a:t>
            </a:r>
            <a:r>
              <a:rPr lang="en-US" altLang="zh-CN" sz="2000" b="1" smtClean="0">
                <a:latin typeface="微软雅黑" pitchFamily="34" charset="-122"/>
                <a:ea typeface="微软雅黑" pitchFamily="34" charset="-122"/>
              </a:rPr>
              <a:t>C</a:t>
            </a:r>
            <a:r>
              <a:rPr lang="zh-CN" altLang="en-US" sz="2000" b="1" smtClean="0">
                <a:latin typeface="微软雅黑" pitchFamily="34" charset="-122"/>
                <a:ea typeface="微软雅黑" pitchFamily="34" charset="-122"/>
              </a:rPr>
              <a:t>语言程序等任务。</a:t>
            </a:r>
            <a:r>
              <a:rPr lang="zh-CN" altLang="en-US" sz="2000" b="1">
                <a:latin typeface="微软雅黑" pitchFamily="34" charset="-122"/>
                <a:ea typeface="微软雅黑" pitchFamily="34" charset="-122"/>
              </a:rPr>
              <a:t>用</a:t>
            </a:r>
            <a:r>
              <a:rPr lang="en-US" altLang="zh-CN" sz="2000" b="1">
                <a:latin typeface="微软雅黑" pitchFamily="34" charset="-122"/>
                <a:ea typeface="微软雅黑" pitchFamily="34" charset="-122"/>
              </a:rPr>
              <a:t>C</a:t>
            </a:r>
            <a:r>
              <a:rPr lang="zh-CN" altLang="en-US" sz="2000" b="1">
                <a:latin typeface="微软雅黑" pitchFamily="34" charset="-122"/>
                <a:ea typeface="微软雅黑" pitchFamily="34" charset="-122"/>
              </a:rPr>
              <a:t>语言来编写神经网络</a:t>
            </a:r>
            <a:r>
              <a:rPr lang="zh-CN" altLang="en-US" sz="2000" b="1" smtClean="0">
                <a:latin typeface="微软雅黑" pitchFamily="34" charset="-122"/>
                <a:ea typeface="微软雅黑" pitchFamily="34" charset="-122"/>
              </a:rPr>
              <a:t>算法。</a:t>
            </a:r>
            <a:r>
              <a:rPr lang="en-US" altLang="zh-CN" sz="2000" b="1">
                <a:latin typeface="微软雅黑" pitchFamily="34" charset="-122"/>
                <a:ea typeface="微软雅黑" pitchFamily="34" charset="-122"/>
              </a:rPr>
              <a:t>Mysql</a:t>
            </a:r>
            <a:r>
              <a:rPr lang="zh-CN" altLang="en-US" sz="2000" b="1">
                <a:latin typeface="微软雅黑" pitchFamily="34" charset="-122"/>
                <a:ea typeface="微软雅黑" pitchFamily="34" charset="-122"/>
              </a:rPr>
              <a:t>则负责数据库</a:t>
            </a:r>
            <a:r>
              <a:rPr lang="zh-CN" altLang="en-US" sz="2000" b="1" smtClean="0">
                <a:latin typeface="微软雅黑" pitchFamily="34" charset="-122"/>
                <a:ea typeface="微软雅黑" pitchFamily="34" charset="-122"/>
              </a:rPr>
              <a:t>存储与读取任务。</a:t>
            </a:r>
            <a:endParaRPr lang="zh-CN" altLang="en-US" sz="2000" b="1">
              <a:latin typeface="微软雅黑" pitchFamily="34" charset="-122"/>
              <a:ea typeface="微软雅黑" pitchFamily="34" charset="-122"/>
            </a:endParaRPr>
          </a:p>
        </p:txBody>
      </p:sp>
    </p:spTree>
    <p:extLst>
      <p:ext uri="{BB962C8B-B14F-4D97-AF65-F5344CB8AC3E}">
        <p14:creationId xmlns:p14="http://schemas.microsoft.com/office/powerpoint/2010/main" val="138876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326641"/>
            <a:ext cx="12193057" cy="2275840"/>
          </a:xfrm>
          <a:prstGeom prst="rect">
            <a:avLst/>
          </a:prstGeom>
          <a:noFill/>
        </p:spPr>
      </p:pic>
      <p:sp>
        <p:nvSpPr>
          <p:cNvPr id="4" name="椭圆 3">
            <a:extLst>
              <a:ext uri="{FF2B5EF4-FFF2-40B4-BE49-F238E27FC236}">
                <a16:creationId xmlns="" xmlns:a16="http://schemas.microsoft.com/office/drawing/2014/main" id="{84E5A175-3149-405F-9145-7535715A381B}"/>
              </a:ext>
            </a:extLst>
          </p:cNvPr>
          <p:cNvSpPr/>
          <p:nvPr/>
        </p:nvSpPr>
        <p:spPr>
          <a:xfrm>
            <a:off x="2400200" y="2781499"/>
            <a:ext cx="1152128" cy="1152128"/>
          </a:xfrm>
          <a:prstGeom prst="ellipse">
            <a:avLst/>
          </a:prstGeom>
          <a:solidFill>
            <a:schemeClr val="accent1">
              <a:lumMod val="75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E75B6"/>
              </a:solidFill>
            </a:endParaRPr>
          </a:p>
        </p:txBody>
      </p:sp>
      <p:sp>
        <p:nvSpPr>
          <p:cNvPr id="8" name="TextBox 8"/>
          <p:cNvSpPr txBox="1"/>
          <p:nvPr/>
        </p:nvSpPr>
        <p:spPr>
          <a:xfrm>
            <a:off x="4007262" y="2972273"/>
            <a:ext cx="5715858" cy="1569660"/>
          </a:xfrm>
          <a:prstGeom prst="rect">
            <a:avLst/>
          </a:prstGeom>
          <a:noFill/>
        </p:spPr>
        <p:txBody>
          <a:bodyPr wrap="square" rtlCol="0">
            <a:spAutoFit/>
          </a:bodyPr>
          <a:lstStyle/>
          <a:p>
            <a:r>
              <a:rPr lang="zh-CN" altLang="en-US" sz="4800" b="1" smtClean="0">
                <a:solidFill>
                  <a:schemeClr val="bg1"/>
                </a:solidFill>
                <a:latin typeface="微软雅黑" pitchFamily="34" charset="-122"/>
                <a:ea typeface="微软雅黑" pitchFamily="34" charset="-122"/>
              </a:rPr>
              <a:t>四</a:t>
            </a:r>
            <a:r>
              <a:rPr lang="en-US" altLang="zh-CN" sz="4800" b="1">
                <a:solidFill>
                  <a:schemeClr val="bg1"/>
                </a:solidFill>
                <a:latin typeface="微软雅黑" pitchFamily="34" charset="-122"/>
                <a:ea typeface="微软雅黑" pitchFamily="34" charset="-122"/>
              </a:rPr>
              <a:t>. </a:t>
            </a:r>
            <a:r>
              <a:rPr lang="zh-CN" altLang="en-US" sz="4800" b="1">
                <a:solidFill>
                  <a:schemeClr val="bg1"/>
                </a:solidFill>
                <a:latin typeface="微软雅黑" pitchFamily="34" charset="-122"/>
                <a:ea typeface="微软雅黑" pitchFamily="34" charset="-122"/>
              </a:rPr>
              <a:t>结论与改进</a:t>
            </a:r>
          </a:p>
          <a:p>
            <a:endParaRPr lang="en-US" altLang="zh-CN" sz="4800" b="1" dirty="0">
              <a:solidFill>
                <a:schemeClr val="bg1"/>
              </a:solidFill>
              <a:latin typeface="微软雅黑" pitchFamily="34" charset="-122"/>
              <a:ea typeface="微软雅黑" pitchFamily="34" charset="-122"/>
            </a:endParaRPr>
          </a:p>
        </p:txBody>
      </p:sp>
      <p:sp>
        <p:nvSpPr>
          <p:cNvPr id="9" name="Freeform 21">
            <a:extLst>
              <a:ext uri="{FF2B5EF4-FFF2-40B4-BE49-F238E27FC236}">
                <a16:creationId xmlns="" xmlns:a16="http://schemas.microsoft.com/office/drawing/2014/main" id="{86FD6BE6-E832-4A70-857D-44E5A01C5DC1}"/>
              </a:ext>
            </a:extLst>
          </p:cNvPr>
          <p:cNvSpPr>
            <a:spLocks noEditPoints="1"/>
          </p:cNvSpPr>
          <p:nvPr/>
        </p:nvSpPr>
        <p:spPr bwMode="auto">
          <a:xfrm>
            <a:off x="2670720" y="3034109"/>
            <a:ext cx="640944" cy="634384"/>
          </a:xfrm>
          <a:custGeom>
            <a:avLst/>
            <a:gdLst>
              <a:gd name="T0" fmla="*/ 747 w 804"/>
              <a:gd name="T1" fmla="*/ 427 h 799"/>
              <a:gd name="T2" fmla="*/ 460 w 804"/>
              <a:gd name="T3" fmla="*/ 427 h 799"/>
              <a:gd name="T4" fmla="*/ 418 w 804"/>
              <a:gd name="T5" fmla="*/ 470 h 799"/>
              <a:gd name="T6" fmla="*/ 418 w 804"/>
              <a:gd name="T7" fmla="*/ 756 h 799"/>
              <a:gd name="T8" fmla="*/ 460 w 804"/>
              <a:gd name="T9" fmla="*/ 799 h 799"/>
              <a:gd name="T10" fmla="*/ 747 w 804"/>
              <a:gd name="T11" fmla="*/ 799 h 799"/>
              <a:gd name="T12" fmla="*/ 789 w 804"/>
              <a:gd name="T13" fmla="*/ 756 h 799"/>
              <a:gd name="T14" fmla="*/ 789 w 804"/>
              <a:gd name="T15" fmla="*/ 470 h 799"/>
              <a:gd name="T16" fmla="*/ 747 w 804"/>
              <a:gd name="T17" fmla="*/ 427 h 799"/>
              <a:gd name="T18" fmla="*/ 747 w 804"/>
              <a:gd name="T19" fmla="*/ 756 h 799"/>
              <a:gd name="T20" fmla="*/ 460 w 804"/>
              <a:gd name="T21" fmla="*/ 756 h 799"/>
              <a:gd name="T22" fmla="*/ 460 w 804"/>
              <a:gd name="T23" fmla="*/ 470 h 799"/>
              <a:gd name="T24" fmla="*/ 747 w 804"/>
              <a:gd name="T25" fmla="*/ 470 h 799"/>
              <a:gd name="T26" fmla="*/ 747 w 804"/>
              <a:gd name="T27" fmla="*/ 756 h 799"/>
              <a:gd name="T28" fmla="*/ 329 w 804"/>
              <a:gd name="T29" fmla="*/ 427 h 799"/>
              <a:gd name="T30" fmla="*/ 42 w 804"/>
              <a:gd name="T31" fmla="*/ 427 h 799"/>
              <a:gd name="T32" fmla="*/ 0 w 804"/>
              <a:gd name="T33" fmla="*/ 470 h 799"/>
              <a:gd name="T34" fmla="*/ 0 w 804"/>
              <a:gd name="T35" fmla="*/ 756 h 799"/>
              <a:gd name="T36" fmla="*/ 42 w 804"/>
              <a:gd name="T37" fmla="*/ 799 h 799"/>
              <a:gd name="T38" fmla="*/ 329 w 804"/>
              <a:gd name="T39" fmla="*/ 799 h 799"/>
              <a:gd name="T40" fmla="*/ 371 w 804"/>
              <a:gd name="T41" fmla="*/ 756 h 799"/>
              <a:gd name="T42" fmla="*/ 371 w 804"/>
              <a:gd name="T43" fmla="*/ 470 h 799"/>
              <a:gd name="T44" fmla="*/ 329 w 804"/>
              <a:gd name="T45" fmla="*/ 427 h 799"/>
              <a:gd name="T46" fmla="*/ 329 w 804"/>
              <a:gd name="T47" fmla="*/ 756 h 799"/>
              <a:gd name="T48" fmla="*/ 42 w 804"/>
              <a:gd name="T49" fmla="*/ 756 h 799"/>
              <a:gd name="T50" fmla="*/ 42 w 804"/>
              <a:gd name="T51" fmla="*/ 470 h 799"/>
              <a:gd name="T52" fmla="*/ 329 w 804"/>
              <a:gd name="T53" fmla="*/ 470 h 799"/>
              <a:gd name="T54" fmla="*/ 329 w 804"/>
              <a:gd name="T55" fmla="*/ 756 h 799"/>
              <a:gd name="T56" fmla="*/ 789 w 804"/>
              <a:gd name="T57" fmla="*/ 178 h 799"/>
              <a:gd name="T58" fmla="*/ 634 w 804"/>
              <a:gd name="T59" fmla="*/ 14 h 799"/>
              <a:gd name="T60" fmla="*/ 583 w 804"/>
              <a:gd name="T61" fmla="*/ 14 h 799"/>
              <a:gd name="T62" fmla="*/ 418 w 804"/>
              <a:gd name="T63" fmla="*/ 164 h 799"/>
              <a:gd name="T64" fmla="*/ 418 w 804"/>
              <a:gd name="T65" fmla="*/ 216 h 799"/>
              <a:gd name="T66" fmla="*/ 573 w 804"/>
              <a:gd name="T67" fmla="*/ 380 h 799"/>
              <a:gd name="T68" fmla="*/ 625 w 804"/>
              <a:gd name="T69" fmla="*/ 380 h 799"/>
              <a:gd name="T70" fmla="*/ 789 w 804"/>
              <a:gd name="T71" fmla="*/ 225 h 799"/>
              <a:gd name="T72" fmla="*/ 789 w 804"/>
              <a:gd name="T73" fmla="*/ 178 h 799"/>
              <a:gd name="T74" fmla="*/ 601 w 804"/>
              <a:gd name="T75" fmla="*/ 348 h 799"/>
              <a:gd name="T76" fmla="*/ 451 w 804"/>
              <a:gd name="T77" fmla="*/ 193 h 799"/>
              <a:gd name="T78" fmla="*/ 606 w 804"/>
              <a:gd name="T79" fmla="*/ 47 h 799"/>
              <a:gd name="T80" fmla="*/ 757 w 804"/>
              <a:gd name="T81" fmla="*/ 207 h 799"/>
              <a:gd name="T82" fmla="*/ 601 w 804"/>
              <a:gd name="T83" fmla="*/ 348 h 799"/>
              <a:gd name="T84" fmla="*/ 329 w 804"/>
              <a:gd name="T85" fmla="*/ 9 h 799"/>
              <a:gd name="T86" fmla="*/ 42 w 804"/>
              <a:gd name="T87" fmla="*/ 9 h 799"/>
              <a:gd name="T88" fmla="*/ 0 w 804"/>
              <a:gd name="T89" fmla="*/ 56 h 799"/>
              <a:gd name="T90" fmla="*/ 0 w 804"/>
              <a:gd name="T91" fmla="*/ 343 h 799"/>
              <a:gd name="T92" fmla="*/ 42 w 804"/>
              <a:gd name="T93" fmla="*/ 385 h 799"/>
              <a:gd name="T94" fmla="*/ 329 w 804"/>
              <a:gd name="T95" fmla="*/ 385 h 799"/>
              <a:gd name="T96" fmla="*/ 371 w 804"/>
              <a:gd name="T97" fmla="*/ 343 h 799"/>
              <a:gd name="T98" fmla="*/ 371 w 804"/>
              <a:gd name="T99" fmla="*/ 56 h 799"/>
              <a:gd name="T100" fmla="*/ 329 w 804"/>
              <a:gd name="T101" fmla="*/ 9 h 799"/>
              <a:gd name="T102" fmla="*/ 329 w 804"/>
              <a:gd name="T103" fmla="*/ 338 h 799"/>
              <a:gd name="T104" fmla="*/ 42 w 804"/>
              <a:gd name="T105" fmla="*/ 338 h 799"/>
              <a:gd name="T106" fmla="*/ 42 w 804"/>
              <a:gd name="T107" fmla="*/ 56 h 799"/>
              <a:gd name="T108" fmla="*/ 329 w 804"/>
              <a:gd name="T109" fmla="*/ 56 h 799"/>
              <a:gd name="T110" fmla="*/ 329 w 804"/>
              <a:gd name="T111" fmla="*/ 33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4" h="799">
                <a:moveTo>
                  <a:pt x="747" y="427"/>
                </a:moveTo>
                <a:cubicBezTo>
                  <a:pt x="460" y="427"/>
                  <a:pt x="460" y="427"/>
                  <a:pt x="460" y="427"/>
                </a:cubicBezTo>
                <a:cubicBezTo>
                  <a:pt x="437" y="427"/>
                  <a:pt x="418" y="446"/>
                  <a:pt x="418" y="470"/>
                </a:cubicBezTo>
                <a:cubicBezTo>
                  <a:pt x="418" y="756"/>
                  <a:pt x="418" y="756"/>
                  <a:pt x="418" y="756"/>
                </a:cubicBezTo>
                <a:cubicBezTo>
                  <a:pt x="418" y="780"/>
                  <a:pt x="437" y="799"/>
                  <a:pt x="460" y="799"/>
                </a:cubicBezTo>
                <a:cubicBezTo>
                  <a:pt x="747" y="799"/>
                  <a:pt x="747" y="799"/>
                  <a:pt x="747" y="799"/>
                </a:cubicBezTo>
                <a:cubicBezTo>
                  <a:pt x="771" y="799"/>
                  <a:pt x="789" y="780"/>
                  <a:pt x="789" y="756"/>
                </a:cubicBezTo>
                <a:cubicBezTo>
                  <a:pt x="789" y="470"/>
                  <a:pt x="789" y="470"/>
                  <a:pt x="789" y="470"/>
                </a:cubicBezTo>
                <a:cubicBezTo>
                  <a:pt x="789" y="446"/>
                  <a:pt x="771" y="427"/>
                  <a:pt x="747" y="427"/>
                </a:cubicBezTo>
                <a:close/>
                <a:moveTo>
                  <a:pt x="747" y="756"/>
                </a:moveTo>
                <a:cubicBezTo>
                  <a:pt x="460" y="756"/>
                  <a:pt x="460" y="756"/>
                  <a:pt x="460" y="756"/>
                </a:cubicBezTo>
                <a:cubicBezTo>
                  <a:pt x="460" y="470"/>
                  <a:pt x="460" y="470"/>
                  <a:pt x="460" y="470"/>
                </a:cubicBezTo>
                <a:cubicBezTo>
                  <a:pt x="747" y="470"/>
                  <a:pt x="747" y="470"/>
                  <a:pt x="747" y="470"/>
                </a:cubicBezTo>
                <a:cubicBezTo>
                  <a:pt x="747" y="756"/>
                  <a:pt x="747" y="756"/>
                  <a:pt x="747" y="756"/>
                </a:cubicBezTo>
                <a:close/>
                <a:moveTo>
                  <a:pt x="329" y="427"/>
                </a:moveTo>
                <a:cubicBezTo>
                  <a:pt x="42" y="427"/>
                  <a:pt x="42" y="427"/>
                  <a:pt x="42" y="427"/>
                </a:cubicBezTo>
                <a:cubicBezTo>
                  <a:pt x="19" y="427"/>
                  <a:pt x="0" y="446"/>
                  <a:pt x="0" y="470"/>
                </a:cubicBezTo>
                <a:cubicBezTo>
                  <a:pt x="0" y="756"/>
                  <a:pt x="0" y="756"/>
                  <a:pt x="0" y="756"/>
                </a:cubicBezTo>
                <a:cubicBezTo>
                  <a:pt x="0" y="780"/>
                  <a:pt x="19" y="799"/>
                  <a:pt x="42" y="799"/>
                </a:cubicBezTo>
                <a:cubicBezTo>
                  <a:pt x="329" y="799"/>
                  <a:pt x="329" y="799"/>
                  <a:pt x="329" y="799"/>
                </a:cubicBezTo>
                <a:cubicBezTo>
                  <a:pt x="352" y="799"/>
                  <a:pt x="371" y="780"/>
                  <a:pt x="371" y="756"/>
                </a:cubicBezTo>
                <a:cubicBezTo>
                  <a:pt x="371" y="470"/>
                  <a:pt x="371" y="470"/>
                  <a:pt x="371" y="470"/>
                </a:cubicBezTo>
                <a:cubicBezTo>
                  <a:pt x="371" y="446"/>
                  <a:pt x="352" y="427"/>
                  <a:pt x="329" y="427"/>
                </a:cubicBezTo>
                <a:close/>
                <a:moveTo>
                  <a:pt x="329" y="756"/>
                </a:moveTo>
                <a:cubicBezTo>
                  <a:pt x="42" y="756"/>
                  <a:pt x="42" y="756"/>
                  <a:pt x="42" y="756"/>
                </a:cubicBezTo>
                <a:cubicBezTo>
                  <a:pt x="42" y="470"/>
                  <a:pt x="42" y="470"/>
                  <a:pt x="42" y="470"/>
                </a:cubicBezTo>
                <a:cubicBezTo>
                  <a:pt x="329" y="470"/>
                  <a:pt x="329" y="470"/>
                  <a:pt x="329" y="470"/>
                </a:cubicBezTo>
                <a:lnTo>
                  <a:pt x="329" y="756"/>
                </a:lnTo>
                <a:close/>
                <a:moveTo>
                  <a:pt x="789" y="178"/>
                </a:moveTo>
                <a:cubicBezTo>
                  <a:pt x="634" y="14"/>
                  <a:pt x="634" y="14"/>
                  <a:pt x="634" y="14"/>
                </a:cubicBezTo>
                <a:cubicBezTo>
                  <a:pt x="620" y="0"/>
                  <a:pt x="597" y="0"/>
                  <a:pt x="583" y="14"/>
                </a:cubicBezTo>
                <a:cubicBezTo>
                  <a:pt x="418" y="164"/>
                  <a:pt x="418" y="164"/>
                  <a:pt x="418" y="164"/>
                </a:cubicBezTo>
                <a:cubicBezTo>
                  <a:pt x="404" y="178"/>
                  <a:pt x="404" y="202"/>
                  <a:pt x="418" y="216"/>
                </a:cubicBezTo>
                <a:cubicBezTo>
                  <a:pt x="573" y="380"/>
                  <a:pt x="573" y="380"/>
                  <a:pt x="573" y="380"/>
                </a:cubicBezTo>
                <a:cubicBezTo>
                  <a:pt x="587" y="395"/>
                  <a:pt x="611" y="395"/>
                  <a:pt x="625" y="380"/>
                </a:cubicBezTo>
                <a:cubicBezTo>
                  <a:pt x="789" y="225"/>
                  <a:pt x="789" y="225"/>
                  <a:pt x="789" y="225"/>
                </a:cubicBezTo>
                <a:cubicBezTo>
                  <a:pt x="804" y="211"/>
                  <a:pt x="804" y="193"/>
                  <a:pt x="789" y="178"/>
                </a:cubicBezTo>
                <a:close/>
                <a:moveTo>
                  <a:pt x="601" y="348"/>
                </a:moveTo>
                <a:cubicBezTo>
                  <a:pt x="451" y="193"/>
                  <a:pt x="451" y="193"/>
                  <a:pt x="451" y="193"/>
                </a:cubicBezTo>
                <a:cubicBezTo>
                  <a:pt x="606" y="47"/>
                  <a:pt x="606" y="47"/>
                  <a:pt x="606" y="47"/>
                </a:cubicBezTo>
                <a:cubicBezTo>
                  <a:pt x="757" y="207"/>
                  <a:pt x="757" y="207"/>
                  <a:pt x="757" y="207"/>
                </a:cubicBezTo>
                <a:lnTo>
                  <a:pt x="601" y="348"/>
                </a:lnTo>
                <a:close/>
                <a:moveTo>
                  <a:pt x="329" y="9"/>
                </a:moveTo>
                <a:cubicBezTo>
                  <a:pt x="42" y="9"/>
                  <a:pt x="42" y="9"/>
                  <a:pt x="42" y="9"/>
                </a:cubicBezTo>
                <a:cubicBezTo>
                  <a:pt x="19" y="9"/>
                  <a:pt x="0" y="28"/>
                  <a:pt x="0" y="56"/>
                </a:cubicBezTo>
                <a:cubicBezTo>
                  <a:pt x="0" y="343"/>
                  <a:pt x="0" y="343"/>
                  <a:pt x="0" y="343"/>
                </a:cubicBezTo>
                <a:cubicBezTo>
                  <a:pt x="0" y="366"/>
                  <a:pt x="19" y="385"/>
                  <a:pt x="42" y="385"/>
                </a:cubicBezTo>
                <a:cubicBezTo>
                  <a:pt x="329" y="385"/>
                  <a:pt x="329" y="385"/>
                  <a:pt x="329" y="385"/>
                </a:cubicBezTo>
                <a:cubicBezTo>
                  <a:pt x="352" y="385"/>
                  <a:pt x="371" y="366"/>
                  <a:pt x="371" y="343"/>
                </a:cubicBezTo>
                <a:cubicBezTo>
                  <a:pt x="371" y="56"/>
                  <a:pt x="371" y="56"/>
                  <a:pt x="371" y="56"/>
                </a:cubicBezTo>
                <a:cubicBezTo>
                  <a:pt x="371" y="28"/>
                  <a:pt x="352" y="9"/>
                  <a:pt x="329" y="9"/>
                </a:cubicBezTo>
                <a:close/>
                <a:moveTo>
                  <a:pt x="329" y="338"/>
                </a:moveTo>
                <a:cubicBezTo>
                  <a:pt x="42" y="338"/>
                  <a:pt x="42" y="338"/>
                  <a:pt x="42" y="338"/>
                </a:cubicBezTo>
                <a:cubicBezTo>
                  <a:pt x="42" y="56"/>
                  <a:pt x="42" y="56"/>
                  <a:pt x="42" y="56"/>
                </a:cubicBezTo>
                <a:cubicBezTo>
                  <a:pt x="329" y="56"/>
                  <a:pt x="329" y="56"/>
                  <a:pt x="329" y="56"/>
                </a:cubicBezTo>
                <a:lnTo>
                  <a:pt x="329" y="3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9946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
          <p:cNvSpPr txBox="1"/>
          <p:nvPr/>
        </p:nvSpPr>
        <p:spPr>
          <a:xfrm>
            <a:off x="203561" y="1280600"/>
            <a:ext cx="5556600"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smtClean="0">
                <a:latin typeface="微软雅黑" pitchFamily="34" charset="-122"/>
                <a:ea typeface="微软雅黑" pitchFamily="34" charset="-122"/>
              </a:rPr>
              <a:t>二</a:t>
            </a:r>
            <a:r>
              <a:rPr lang="zh-CN" altLang="en-US" sz="2000" b="1">
                <a:latin typeface="微软雅黑" pitchFamily="34" charset="-122"/>
                <a:ea typeface="微软雅黑" pitchFamily="34" charset="-122"/>
              </a:rPr>
              <a:t>值化图像处理结果中，对于亮度分布不均的玻璃纤维图像来说，能够有效地改善图像识别质量。局部阈值分割能够逐个对被分割的图像单独进行二值化，而不是根据全局图像分割。但是对亮度分布较为均匀的碳纤维图像来说影响不大</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sp>
        <p:nvSpPr>
          <p:cNvPr id="11" name="TextBox 8"/>
          <p:cNvSpPr txBox="1"/>
          <p:nvPr/>
        </p:nvSpPr>
        <p:spPr>
          <a:xfrm>
            <a:off x="7886343" y="6147764"/>
            <a:ext cx="1800200"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二值化图像对比</a:t>
            </a:r>
            <a:endParaRPr lang="zh-CN" altLang="en-US" sz="1100" b="1" dirty="0">
              <a:solidFill>
                <a:srgbClr val="002060"/>
              </a:solidFill>
              <a:latin typeface="微软雅黑" pitchFamily="34" charset="-122"/>
              <a:ea typeface="微软雅黑" pitchFamily="34" charset="-122"/>
            </a:endParaRPr>
          </a:p>
        </p:txBody>
      </p:sp>
      <p:pic>
        <p:nvPicPr>
          <p:cNvPr id="2" name="图片 1"/>
          <p:cNvPicPr>
            <a:picLocks noChangeAspect="1"/>
          </p:cNvPicPr>
          <p:nvPr/>
        </p:nvPicPr>
        <p:blipFill>
          <a:blip r:embed="rId2"/>
          <a:stretch>
            <a:fillRect/>
          </a:stretch>
        </p:blipFill>
        <p:spPr>
          <a:xfrm>
            <a:off x="5907702" y="1373704"/>
            <a:ext cx="5757482" cy="4694452"/>
          </a:xfrm>
          <a:prstGeom prst="rect">
            <a:avLst/>
          </a:prstGeom>
        </p:spPr>
        <p:style>
          <a:lnRef idx="2">
            <a:schemeClr val="dk1"/>
          </a:lnRef>
          <a:fillRef idx="1">
            <a:schemeClr val="lt1"/>
          </a:fillRef>
          <a:effectRef idx="0">
            <a:schemeClr val="dk1"/>
          </a:effectRef>
          <a:fontRef idx="minor">
            <a:schemeClr val="dk1"/>
          </a:fontRef>
        </p:style>
      </p:pic>
      <p:sp>
        <p:nvSpPr>
          <p:cNvPr id="3" name="文本框 2"/>
          <p:cNvSpPr txBox="1"/>
          <p:nvPr/>
        </p:nvSpPr>
        <p:spPr>
          <a:xfrm>
            <a:off x="203561" y="3081528"/>
            <a:ext cx="5556599" cy="34778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a:latin typeface="微软雅黑" pitchFamily="34" charset="-122"/>
                <a:ea typeface="微软雅黑" pitchFamily="34" charset="-122"/>
              </a:rPr>
              <a:t>识别结果中，图像阈值分割算法由于不能很好的处理二值化，因此会出现大片颗粒无法识别的情况。对部分光照分布不均匀的玻璃纤维图像，就会出现光照过强或者过暗导致大面积图像是单一颜色的问题。单一颜色会使在连接域分析中对颗粒的识别错误，影响直径与体积含量等多指标的检测。而多窗口图像阈值分割算法有效的改善了图像质量，但对连接的多个颗粒团不能较好的实现识别。连接颗粒识别误差会导致对纤维数量、均匀性与其直径的检测错误，但对体积含量的检测不会受到太大影响</a:t>
            </a:r>
            <a:endParaRPr lang="zh-CN" altLang="en-US" sz="2000"/>
          </a:p>
        </p:txBody>
      </p:sp>
    </p:spTree>
    <p:extLst>
      <p:ext uri="{BB962C8B-B14F-4D97-AF65-F5344CB8AC3E}">
        <p14:creationId xmlns:p14="http://schemas.microsoft.com/office/powerpoint/2010/main" val="294906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11694" y="1142953"/>
            <a:ext cx="4809733" cy="2950090"/>
          </a:xfrm>
          <a:prstGeom prst="rect">
            <a:avLst/>
          </a:prstGeom>
        </p:spPr>
        <p:style>
          <a:lnRef idx="2">
            <a:schemeClr val="dk1"/>
          </a:lnRef>
          <a:fillRef idx="1">
            <a:schemeClr val="lt1"/>
          </a:fillRef>
          <a:effectRef idx="0">
            <a:schemeClr val="dk1"/>
          </a:effectRef>
          <a:fontRef idx="minor">
            <a:schemeClr val="dk1"/>
          </a:fontRef>
        </p:style>
      </p:pic>
      <p:sp>
        <p:nvSpPr>
          <p:cNvPr id="3" name="TextBox 3"/>
          <p:cNvSpPr txBox="1"/>
          <p:nvPr/>
        </p:nvSpPr>
        <p:spPr>
          <a:xfrm>
            <a:off x="6263748" y="4565519"/>
            <a:ext cx="5705623"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smtClean="0">
                <a:latin typeface="微软雅黑" pitchFamily="34" charset="-122"/>
                <a:ea typeface="微软雅黑" pitchFamily="34" charset="-122"/>
              </a:rPr>
              <a:t>多</a:t>
            </a:r>
            <a:r>
              <a:rPr lang="zh-CN" altLang="en-US" sz="2000" b="1">
                <a:latin typeface="微软雅黑" pitchFamily="34" charset="-122"/>
                <a:ea typeface="微软雅黑" pitchFamily="34" charset="-122"/>
              </a:rPr>
              <a:t>窗口目标检测算法与图像阈值分割算法相比，利用神经网络与分水岭算法较好地处理了对连接颗粒的分割问题。在边界框检测上也明显优于</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算法。与</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算法相比，检测颗粒数量与边界框坐标位置更加准确，很少出现边框与颗粒边缘脱离的现象</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sp>
        <p:nvSpPr>
          <p:cNvPr id="4" name="TextBox 8"/>
          <p:cNvSpPr txBox="1"/>
          <p:nvPr/>
        </p:nvSpPr>
        <p:spPr>
          <a:xfrm>
            <a:off x="6508779" y="4198476"/>
            <a:ext cx="5468112" cy="261610"/>
          </a:xfrm>
          <a:prstGeom prst="rect">
            <a:avLst/>
          </a:prstGeom>
          <a:noFill/>
        </p:spPr>
        <p:txBody>
          <a:bodyPr wrap="square" rtlCol="0">
            <a:spAutoFit/>
          </a:bodyPr>
          <a:lstStyle/>
          <a:p>
            <a:pPr algn="ctr"/>
            <a:r>
              <a:rPr lang="zh-CN" altLang="en-US" sz="1100" b="1">
                <a:solidFill>
                  <a:srgbClr val="002060"/>
                </a:solidFill>
                <a:latin typeface="微软雅黑" pitchFamily="34" charset="-122"/>
                <a:ea typeface="微软雅黑" pitchFamily="34" charset="-122"/>
              </a:rPr>
              <a:t>图像阈值分割算法与多窗口目标检测算法检测结果对比</a:t>
            </a:r>
            <a:endParaRPr lang="zh-CN" altLang="en-US" sz="1100" b="1" dirty="0">
              <a:solidFill>
                <a:srgbClr val="002060"/>
              </a:solidFill>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453721" y="3154559"/>
            <a:ext cx="5000251" cy="3219147"/>
          </a:xfrm>
          <a:prstGeom prst="rect">
            <a:avLst/>
          </a:prstGeom>
        </p:spPr>
        <p:style>
          <a:lnRef idx="2">
            <a:schemeClr val="dk1"/>
          </a:lnRef>
          <a:fillRef idx="1">
            <a:schemeClr val="lt1"/>
          </a:fillRef>
          <a:effectRef idx="0">
            <a:schemeClr val="dk1"/>
          </a:effectRef>
          <a:fontRef idx="minor">
            <a:schemeClr val="dk1"/>
          </a:fontRef>
        </p:style>
      </p:pic>
      <p:sp>
        <p:nvSpPr>
          <p:cNvPr id="6" name="TextBox 8"/>
          <p:cNvSpPr txBox="1"/>
          <p:nvPr/>
        </p:nvSpPr>
        <p:spPr>
          <a:xfrm>
            <a:off x="653963" y="6373706"/>
            <a:ext cx="4767072" cy="261610"/>
          </a:xfrm>
          <a:prstGeom prst="rect">
            <a:avLst/>
          </a:prstGeom>
          <a:noFill/>
        </p:spPr>
        <p:txBody>
          <a:bodyPr wrap="square" rtlCol="0">
            <a:spAutoFit/>
          </a:bodyPr>
          <a:lstStyle/>
          <a:p>
            <a:pPr algn="ctr"/>
            <a:r>
              <a:rPr lang="en-US" altLang="zh-CN" sz="1100" b="1">
                <a:solidFill>
                  <a:srgbClr val="002060"/>
                </a:solidFill>
                <a:latin typeface="微软雅黑" pitchFamily="34" charset="-122"/>
                <a:ea typeface="微软雅黑" pitchFamily="34" charset="-122"/>
              </a:rPr>
              <a:t>YOLO</a:t>
            </a:r>
            <a:r>
              <a:rPr lang="zh-CN" altLang="en-US" sz="1100" b="1">
                <a:solidFill>
                  <a:srgbClr val="002060"/>
                </a:solidFill>
                <a:latin typeface="微软雅黑" pitchFamily="34" charset="-122"/>
                <a:ea typeface="微软雅黑" pitchFamily="34" charset="-122"/>
              </a:rPr>
              <a:t>算法与多窗口目标检测算法检测结果对比</a:t>
            </a:r>
            <a:endParaRPr lang="zh-CN" altLang="en-US" sz="1100" b="1" dirty="0">
              <a:solidFill>
                <a:srgbClr val="002060"/>
              </a:solidFill>
              <a:latin typeface="微软雅黑" pitchFamily="34" charset="-122"/>
              <a:ea typeface="微软雅黑" pitchFamily="34" charset="-122"/>
            </a:endParaRPr>
          </a:p>
        </p:txBody>
      </p:sp>
      <p:sp>
        <p:nvSpPr>
          <p:cNvPr id="7" name="文本框 6"/>
          <p:cNvSpPr txBox="1"/>
          <p:nvPr/>
        </p:nvSpPr>
        <p:spPr>
          <a:xfrm>
            <a:off x="230117" y="1150303"/>
            <a:ext cx="6050062"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a:latin typeface="微软雅黑" pitchFamily="34" charset="-122"/>
                <a:ea typeface="微软雅黑" pitchFamily="34" charset="-122"/>
              </a:rPr>
              <a:t>神经网络算法效果整体优于传统图像处理算法。</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算法对颗粒数量识别较为准确，但识别边界框不能很好地对颗粒实现标记，从而影响了颗粒直径与面积的计算。由于对颗粒位置检测较为准确，因此均匀性检测的结果准确率也不低</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8818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4769650" y="6247282"/>
            <a:ext cx="3073324" cy="261610"/>
          </a:xfrm>
          <a:prstGeom prst="rect">
            <a:avLst/>
          </a:prstGeom>
          <a:noFill/>
        </p:spPr>
        <p:txBody>
          <a:bodyPr wrap="square" rtlCol="0">
            <a:spAutoFit/>
          </a:bodyPr>
          <a:lstStyle/>
          <a:p>
            <a:pPr algn="ctr"/>
            <a:r>
              <a:rPr lang="zh-CN" altLang="en-US" sz="1100" b="1" smtClean="0">
                <a:solidFill>
                  <a:srgbClr val="002060"/>
                </a:solidFill>
                <a:latin typeface="微软雅黑" pitchFamily="34" charset="-122"/>
                <a:ea typeface="微软雅黑" pitchFamily="34" charset="-122"/>
              </a:rPr>
              <a:t>碳纤维</a:t>
            </a:r>
            <a:r>
              <a:rPr lang="zh-CN" altLang="en-US" sz="1100" b="1">
                <a:solidFill>
                  <a:srgbClr val="002060"/>
                </a:solidFill>
                <a:latin typeface="微软雅黑" pitchFamily="34" charset="-122"/>
                <a:ea typeface="微软雅黑" pitchFamily="34" charset="-122"/>
              </a:rPr>
              <a:t>图像结果统计表</a:t>
            </a:r>
            <a:endParaRPr lang="zh-CN" altLang="en-US" sz="1100" b="1" dirty="0">
              <a:solidFill>
                <a:srgbClr val="002060"/>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88530439"/>
              </p:ext>
            </p:extLst>
          </p:nvPr>
        </p:nvGraphicFramePr>
        <p:xfrm>
          <a:off x="494847" y="3527978"/>
          <a:ext cx="11031701" cy="2637899"/>
        </p:xfrm>
        <a:graphic>
          <a:graphicData uri="http://schemas.openxmlformats.org/drawingml/2006/table">
            <a:tbl>
              <a:tblPr firstRow="1" firstCol="1" bandRow="1">
                <a:tableStyleId>{5C22544A-7EE6-4342-B048-85BDC9FD1C3A}</a:tableStyleId>
              </a:tblPr>
              <a:tblGrid>
                <a:gridCol w="1220337"/>
                <a:gridCol w="1220337"/>
                <a:gridCol w="1196009"/>
                <a:gridCol w="1196009"/>
                <a:gridCol w="1196009"/>
                <a:gridCol w="1196009"/>
                <a:gridCol w="1316377"/>
                <a:gridCol w="1316377"/>
                <a:gridCol w="1174237"/>
              </a:tblGrid>
              <a:tr h="368314">
                <a:tc rowSpan="2">
                  <a:txBody>
                    <a:bodyPr/>
                    <a:lstStyle/>
                    <a:p>
                      <a:pPr algn="just">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检测方法</a:t>
                      </a:r>
                    </a:p>
                    <a:p>
                      <a:pPr algn="l">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检测指标</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bg2">
                        <a:lumMod val="50000"/>
                      </a:schemeClr>
                    </a:solidFill>
                  </a:tcPr>
                </a:tc>
                <a:tc gridSpan="2">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图像阈值分割算法</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多窗口图像阈值分割算法</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en-US" sz="1400" kern="100">
                          <a:solidFill>
                            <a:schemeClr val="bg1"/>
                          </a:solidFill>
                          <a:effectLst/>
                          <a:latin typeface="微软雅黑" panose="020B0503020204020204" pitchFamily="34" charset="-122"/>
                          <a:ea typeface="微软雅黑" panose="020B0503020204020204" pitchFamily="34" charset="-122"/>
                        </a:rPr>
                        <a:t>YOLO</a:t>
                      </a:r>
                      <a:r>
                        <a:rPr lang="zh-CN" sz="1400" kern="100">
                          <a:solidFill>
                            <a:schemeClr val="bg1"/>
                          </a:solidFill>
                          <a:effectLst/>
                          <a:latin typeface="微软雅黑" panose="020B0503020204020204" pitchFamily="34" charset="-122"/>
                          <a:ea typeface="微软雅黑" panose="020B0503020204020204" pitchFamily="34" charset="-122"/>
                        </a:rPr>
                        <a:t>算法</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多窗口目标检测算法</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r>
              <a:tr h="368314">
                <a:tc vMerge="1">
                  <a:txBody>
                    <a:bodyPr/>
                    <a:lstStyle/>
                    <a:p>
                      <a:endParaRPr lang="zh-CN" altLang="en-US"/>
                    </a:p>
                  </a:txBody>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r>
              <a:tr h="428015">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颗粒数量</a:t>
                      </a:r>
                      <a:r>
                        <a:rPr lang="en-US" sz="1400" kern="100">
                          <a:solidFill>
                            <a:schemeClr val="bg1"/>
                          </a:solidFill>
                          <a:effectLst/>
                          <a:latin typeface="微软雅黑" panose="020B0503020204020204" pitchFamily="34" charset="-122"/>
                          <a:ea typeface="微软雅黑" panose="020B0503020204020204" pitchFamily="34" charset="-122"/>
                        </a:rPr>
                        <a:t>(</a:t>
                      </a:r>
                      <a:r>
                        <a:rPr lang="zh-CN" sz="1400" kern="100">
                          <a:solidFill>
                            <a:schemeClr val="bg1"/>
                          </a:solidFill>
                          <a:effectLst/>
                          <a:latin typeface="微软雅黑" panose="020B0503020204020204" pitchFamily="34" charset="-122"/>
                          <a:ea typeface="微软雅黑" panose="020B0503020204020204" pitchFamily="34" charset="-122"/>
                        </a:rPr>
                        <a:t>个</a:t>
                      </a:r>
                      <a:r>
                        <a:rPr lang="en-US" sz="1400" kern="100">
                          <a:solidFill>
                            <a:schemeClr val="bg1"/>
                          </a:solidFill>
                          <a:effectLst/>
                          <a:latin typeface="微软雅黑" panose="020B0503020204020204" pitchFamily="34" charset="-122"/>
                          <a:ea typeface="微软雅黑" panose="020B0503020204020204" pitchFamily="34" charset="-122"/>
                        </a:rPr>
                        <a:t>)</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-47.78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-24.66%</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-46.78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-24.14%</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-22.90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-11.82%</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-4.28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-2.21%</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68314">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直径</a:t>
                      </a:r>
                      <a:r>
                        <a:rPr lang="en-US" sz="1400" kern="100">
                          <a:solidFill>
                            <a:schemeClr val="bg1"/>
                          </a:solidFill>
                          <a:effectLst/>
                          <a:latin typeface="微软雅黑" panose="020B0503020204020204" pitchFamily="34" charset="-122"/>
                          <a:ea typeface="微软雅黑" panose="020B0503020204020204" pitchFamily="34" charset="-122"/>
                        </a:rPr>
                        <a:t>(μm)</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2.59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35.51%</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2.29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31.40%</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0.10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1.33%</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0.07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0.93%</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68314">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面积</a:t>
                      </a:r>
                      <a:r>
                        <a:rPr lang="en-US" sz="1400" kern="100">
                          <a:solidFill>
                            <a:schemeClr val="bg1"/>
                          </a:solidFill>
                          <a:effectLst/>
                          <a:latin typeface="微软雅黑" panose="020B0503020204020204" pitchFamily="34" charset="-122"/>
                          <a:ea typeface="微软雅黑" panose="020B0503020204020204" pitchFamily="34" charset="-122"/>
                        </a:rPr>
                        <a:t>(μm</a:t>
                      </a:r>
                      <a:r>
                        <a:rPr lang="en-US" sz="1400" kern="100" baseline="30000">
                          <a:solidFill>
                            <a:schemeClr val="bg1"/>
                          </a:solidFill>
                          <a:effectLst/>
                          <a:latin typeface="微软雅黑" panose="020B0503020204020204" pitchFamily="34" charset="-122"/>
                          <a:ea typeface="微软雅黑" panose="020B0503020204020204" pitchFamily="34" charset="-122"/>
                        </a:rPr>
                        <a:t>2</a:t>
                      </a:r>
                      <a:r>
                        <a:rPr lang="en-US" sz="1400" kern="100">
                          <a:solidFill>
                            <a:schemeClr val="bg1"/>
                          </a:solidFill>
                          <a:effectLst/>
                          <a:latin typeface="微软雅黑" panose="020B0503020204020204" pitchFamily="34" charset="-122"/>
                          <a:ea typeface="微软雅黑" panose="020B0503020204020204" pitchFamily="34" charset="-122"/>
                        </a:rPr>
                        <a:t>)</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10.77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37.62%</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9.73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34.01%</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1.59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5.56%</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0.33 </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1.15%</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68314">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体积含量</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1.34%</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3.79%</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1.31%</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3.69%</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-2.45%</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-6.91%</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-0.38%</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-1.09%</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68314">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分布均匀性</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-7.08%</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-8.52%</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-6.08%</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-7.32%</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-2.70%</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-3.25%</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0.63%</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chemeClr val="tx1"/>
                          </a:solidFill>
                          <a:effectLst/>
                          <a:latin typeface="微软雅黑" panose="020B0503020204020204" pitchFamily="34" charset="-122"/>
                          <a:ea typeface="微软雅黑" panose="020B0503020204020204" pitchFamily="34" charset="-122"/>
                        </a:rPr>
                        <a:t>0.76%</a:t>
                      </a:r>
                      <a:endParaRPr lang="zh-CN" sz="1400"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bl>
          </a:graphicData>
        </a:graphic>
      </p:graphicFrame>
      <p:sp>
        <p:nvSpPr>
          <p:cNvPr id="6" name="文本框 5"/>
          <p:cNvSpPr txBox="1"/>
          <p:nvPr/>
        </p:nvSpPr>
        <p:spPr>
          <a:xfrm>
            <a:off x="494847" y="1430158"/>
            <a:ext cx="1092601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smtClean="0">
                <a:latin typeface="微软雅黑" pitchFamily="34" charset="-122"/>
                <a:ea typeface="微软雅黑" pitchFamily="34" charset="-122"/>
              </a:rPr>
              <a:t>在</a:t>
            </a:r>
            <a:r>
              <a:rPr lang="zh-CN" altLang="en-US" sz="2000" b="1">
                <a:latin typeface="微软雅黑" pitchFamily="34" charset="-122"/>
                <a:ea typeface="微软雅黑" pitchFamily="34" charset="-122"/>
              </a:rPr>
              <a:t>纤维检测结果</a:t>
            </a:r>
            <a:r>
              <a:rPr lang="zh-CN" altLang="en-US" sz="2000" b="1" smtClean="0">
                <a:latin typeface="微软雅黑" pitchFamily="34" charset="-122"/>
                <a:ea typeface="微软雅黑" pitchFamily="34" charset="-122"/>
              </a:rPr>
              <a:t>中，图像</a:t>
            </a:r>
            <a:r>
              <a:rPr lang="zh-CN" altLang="en-US" sz="2000" b="1">
                <a:latin typeface="微软雅黑" pitchFamily="34" charset="-122"/>
                <a:ea typeface="微软雅黑" pitchFamily="34" charset="-122"/>
              </a:rPr>
              <a:t>阈值分割</a:t>
            </a:r>
            <a:r>
              <a:rPr lang="zh-CN" altLang="en-US" sz="2000" b="1" smtClean="0">
                <a:latin typeface="微软雅黑" pitchFamily="34" charset="-122"/>
                <a:ea typeface="微软雅黑" pitchFamily="34" charset="-122"/>
              </a:rPr>
              <a:t>算法由于</a:t>
            </a:r>
            <a:r>
              <a:rPr lang="zh-CN" altLang="en-US" sz="2000" b="1">
                <a:latin typeface="微软雅黑" pitchFamily="34" charset="-122"/>
                <a:ea typeface="微软雅黑" pitchFamily="34" charset="-122"/>
              </a:rPr>
              <a:t>二值化图像的缺点，无法较好的将目标与背景分离开，因此检测结果与真实值差距较大。</a:t>
            </a:r>
            <a:r>
              <a:rPr lang="en-US" altLang="zh-CN" sz="2000" b="1">
                <a:latin typeface="微软雅黑" pitchFamily="34" charset="-122"/>
                <a:ea typeface="微软雅黑" pitchFamily="34" charset="-122"/>
              </a:rPr>
              <a:t>YOLO</a:t>
            </a:r>
            <a:r>
              <a:rPr lang="zh-CN" altLang="en-US" sz="2000" b="1">
                <a:latin typeface="微软雅黑" pitchFamily="34" charset="-122"/>
                <a:ea typeface="微软雅黑" pitchFamily="34" charset="-122"/>
              </a:rPr>
              <a:t>算法在由检测框计算出的直径、面积的结果中表现良好，但因为检测时改变图像大小导致检测个数与体积含量有较大偏差。多窗口目标检测算法各项检测结果与真实值偏差最小，相对误差均能保持在</a:t>
            </a:r>
            <a:r>
              <a:rPr lang="en-US" altLang="zh-CN" sz="2000" b="1">
                <a:latin typeface="微软雅黑" pitchFamily="34" charset="-122"/>
                <a:ea typeface="微软雅黑" pitchFamily="34" charset="-122"/>
              </a:rPr>
              <a:t>5%</a:t>
            </a:r>
            <a:r>
              <a:rPr lang="zh-CN" altLang="en-US" sz="2000" b="1">
                <a:latin typeface="微软雅黑" pitchFamily="34" charset="-122"/>
                <a:ea typeface="微软雅黑" pitchFamily="34" charset="-122"/>
              </a:rPr>
              <a:t>之内，可以保持检测结果的稳定性</a:t>
            </a:r>
            <a:r>
              <a:rPr lang="zh-CN" altLang="en-US" sz="2000" b="1" smtClean="0">
                <a:latin typeface="微软雅黑" pitchFamily="34" charset="-122"/>
                <a:ea typeface="微软雅黑" pitchFamily="34" charset="-122"/>
              </a:rPr>
              <a:t>。</a:t>
            </a:r>
            <a:endParaRPr lang="zh-CN" altLang="en-US" sz="2000" b="1">
              <a:latin typeface="微软雅黑" pitchFamily="34" charset="-122"/>
              <a:ea typeface="微软雅黑" pitchFamily="34" charset="-122"/>
            </a:endParaRPr>
          </a:p>
        </p:txBody>
      </p:sp>
    </p:spTree>
    <p:extLst>
      <p:ext uri="{BB962C8B-B14F-4D97-AF65-F5344CB8AC3E}">
        <p14:creationId xmlns:p14="http://schemas.microsoft.com/office/powerpoint/2010/main" val="52667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48351" y="4003360"/>
            <a:ext cx="11513585"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a:latin typeface="微软雅黑" pitchFamily="34" charset="-122"/>
                <a:ea typeface="微软雅黑" pitchFamily="34" charset="-122"/>
              </a:rPr>
              <a:t> </a:t>
            </a:r>
            <a:r>
              <a:rPr lang="en-US" altLang="zh-CN" sz="2000" b="1" smtClean="0">
                <a:latin typeface="微软雅黑" pitchFamily="34" charset="-122"/>
                <a:ea typeface="微软雅黑" pitchFamily="34" charset="-122"/>
              </a:rPr>
              <a:t>      </a:t>
            </a:r>
            <a:r>
              <a:rPr lang="zh-CN" altLang="en-US" sz="2000" b="1" smtClean="0">
                <a:latin typeface="微软雅黑" pitchFamily="34" charset="-122"/>
                <a:ea typeface="微软雅黑" pitchFamily="34" charset="-122"/>
              </a:rPr>
              <a:t>虽然</a:t>
            </a:r>
            <a:r>
              <a:rPr lang="zh-CN" altLang="en-US" sz="2000" b="1">
                <a:latin typeface="微软雅黑" pitchFamily="34" charset="-122"/>
                <a:ea typeface="微软雅黑" pitchFamily="34" charset="-122"/>
              </a:rPr>
              <a:t>本系统能够实现对碳纤维抽油杆图像的检测任务，然而仍然有许多不足需要进一步改进究与完善，今后的工作重点在以下几个方面：</a:t>
            </a:r>
          </a:p>
          <a:p>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目前该系统只能对完整的颗粒进行识别，对位于图像边缘的颗粒，尤其是颗粒只有一部分显示在图像内的不完整颗粒，系统不能够很好的识别</a:t>
            </a:r>
            <a:r>
              <a:rPr lang="zh-CN" altLang="en-US" sz="2000" b="1" smtClean="0">
                <a:latin typeface="微软雅黑" pitchFamily="34" charset="-122"/>
                <a:ea typeface="微软雅黑" pitchFamily="34" charset="-122"/>
              </a:rPr>
              <a:t>。颗粒面积检测时采用近似的方法准确率有限，今后可使用其它算法获取更准确的数值。</a:t>
            </a:r>
            <a:endParaRPr lang="zh-CN" altLang="en-US"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2.</a:t>
            </a:r>
            <a:r>
              <a:rPr lang="zh-CN" altLang="en-US" sz="2000" b="1">
                <a:latin typeface="微软雅黑" pitchFamily="34" charset="-122"/>
                <a:ea typeface="微软雅黑" pitchFamily="34" charset="-122"/>
              </a:rPr>
              <a:t>系统检测计算的效率受限与硬件的配置，而且本地化软件不利于在不同地点不同电脑环境中的使用。将来可以将系统部署在服务器运行，不但能有效地满足神经网络大量计算所导致的硬件要求，也能够提高系统的通用化程度。</a:t>
            </a:r>
          </a:p>
        </p:txBody>
      </p:sp>
      <p:sp>
        <p:nvSpPr>
          <p:cNvPr id="3" name="TextBox 8"/>
          <p:cNvSpPr txBox="1"/>
          <p:nvPr/>
        </p:nvSpPr>
        <p:spPr>
          <a:xfrm>
            <a:off x="4568482" y="3586302"/>
            <a:ext cx="3073324" cy="261610"/>
          </a:xfrm>
          <a:prstGeom prst="rect">
            <a:avLst/>
          </a:prstGeom>
          <a:noFill/>
        </p:spPr>
        <p:txBody>
          <a:bodyPr wrap="square" rtlCol="0">
            <a:spAutoFit/>
          </a:bodyPr>
          <a:lstStyle/>
          <a:p>
            <a:pPr algn="ctr"/>
            <a:r>
              <a:rPr lang="zh-CN" altLang="en-US" sz="1100" b="1">
                <a:solidFill>
                  <a:srgbClr val="002060"/>
                </a:solidFill>
                <a:latin typeface="微软雅黑" pitchFamily="34" charset="-122"/>
                <a:ea typeface="微软雅黑" pitchFamily="34" charset="-122"/>
              </a:rPr>
              <a:t>玻璃纤维图像结果统计表</a:t>
            </a:r>
            <a:endParaRPr lang="zh-CN" altLang="en-US" sz="1100" b="1" dirty="0">
              <a:solidFill>
                <a:srgbClr val="002060"/>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843301609"/>
              </p:ext>
            </p:extLst>
          </p:nvPr>
        </p:nvGraphicFramePr>
        <p:xfrm>
          <a:off x="549710" y="1172659"/>
          <a:ext cx="10899649" cy="2377442"/>
        </p:xfrm>
        <a:graphic>
          <a:graphicData uri="http://schemas.openxmlformats.org/drawingml/2006/table">
            <a:tbl>
              <a:tblPr firstRow="1" firstCol="1" bandRow="1">
                <a:tableStyleId>{5C22544A-7EE6-4342-B048-85BDC9FD1C3A}</a:tableStyleId>
              </a:tblPr>
              <a:tblGrid>
                <a:gridCol w="1205729"/>
                <a:gridCol w="1205729"/>
                <a:gridCol w="1181693"/>
                <a:gridCol w="1181693"/>
                <a:gridCol w="1181693"/>
                <a:gridCol w="1181693"/>
                <a:gridCol w="1300619"/>
                <a:gridCol w="1300619"/>
                <a:gridCol w="1160181"/>
              </a:tblGrid>
              <a:tr h="323978">
                <a:tc rowSpan="2">
                  <a:txBody>
                    <a:bodyPr/>
                    <a:lstStyle/>
                    <a:p>
                      <a:pPr algn="just">
                        <a:lnSpc>
                          <a:spcPct val="150000"/>
                        </a:lnSpc>
                        <a:spcAft>
                          <a:spcPts val="0"/>
                        </a:spcAft>
                      </a:pPr>
                      <a:r>
                        <a:rPr lang="zh-CN" sz="1400" kern="100">
                          <a:effectLst/>
                          <a:latin typeface="微软雅黑" panose="020B0503020204020204" pitchFamily="34" charset="-122"/>
                          <a:ea typeface="微软雅黑" panose="020B0503020204020204" pitchFamily="34" charset="-122"/>
                        </a:rPr>
                        <a:t>检测方法</a:t>
                      </a:r>
                    </a:p>
                    <a:p>
                      <a:pPr algn="l">
                        <a:lnSpc>
                          <a:spcPct val="150000"/>
                        </a:lnSpc>
                        <a:spcAft>
                          <a:spcPts val="0"/>
                        </a:spcAft>
                      </a:pPr>
                      <a:r>
                        <a:rPr lang="zh-CN" sz="1400" kern="100">
                          <a:effectLst/>
                          <a:latin typeface="微软雅黑" panose="020B0503020204020204" pitchFamily="34" charset="-122"/>
                          <a:ea typeface="微软雅黑" panose="020B0503020204020204" pitchFamily="34" charset="-122"/>
                        </a:rPr>
                        <a:t>检测指标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bg2">
                        <a:lumMod val="50000"/>
                      </a:schemeClr>
                    </a:solidFill>
                  </a:tcPr>
                </a:tc>
                <a:tc gridSpan="2">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图像阈值分割算法</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多窗口图像阈值分割算法</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en-US" sz="1400" kern="100">
                          <a:effectLst/>
                          <a:latin typeface="微软雅黑" panose="020B0503020204020204" pitchFamily="34" charset="-122"/>
                          <a:ea typeface="微软雅黑" panose="020B0503020204020204" pitchFamily="34" charset="-122"/>
                        </a:rPr>
                        <a:t>YOLO</a:t>
                      </a:r>
                      <a:r>
                        <a:rPr lang="zh-CN" sz="1400" kern="100">
                          <a:effectLst/>
                          <a:latin typeface="微软雅黑" panose="020B0503020204020204" pitchFamily="34" charset="-122"/>
                          <a:ea typeface="微软雅黑" panose="020B0503020204020204" pitchFamily="34" charset="-122"/>
                        </a:rPr>
                        <a:t>算法</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c gridSpan="2">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多窗口目标检测算法</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hMerge="1">
                  <a:txBody>
                    <a:bodyPr/>
                    <a:lstStyle/>
                    <a:p>
                      <a:endParaRPr lang="zh-CN" altLang="en-US"/>
                    </a:p>
                  </a:txBody>
                  <a:tcPr/>
                </a:tc>
              </a:tr>
              <a:tr h="381060">
                <a:tc vMerge="1">
                  <a:txBody>
                    <a:bodyPr/>
                    <a:lstStyle/>
                    <a:p>
                      <a:endParaRPr lang="zh-CN" altLang="en-US"/>
                    </a:p>
                  </a:txBody>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绝对误差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zh-CN" sz="1400" kern="100">
                          <a:solidFill>
                            <a:schemeClr val="bg1"/>
                          </a:solidFill>
                          <a:effectLst/>
                          <a:latin typeface="微软雅黑" panose="020B0503020204020204" pitchFamily="34" charset="-122"/>
                          <a:ea typeface="微软雅黑" panose="020B0503020204020204" pitchFamily="34" charset="-122"/>
                        </a:rPr>
                        <a:t>相对误差</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r>
              <a:tr h="376492">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颗粒数量</a:t>
                      </a:r>
                      <a:r>
                        <a:rPr lang="en-US" sz="1400" kern="100">
                          <a:effectLst/>
                          <a:latin typeface="微软雅黑" panose="020B0503020204020204" pitchFamily="34" charset="-122"/>
                          <a:ea typeface="微软雅黑" panose="020B0503020204020204" pitchFamily="34" charset="-122"/>
                        </a:rPr>
                        <a:t>(</a:t>
                      </a:r>
                      <a:r>
                        <a:rPr lang="zh-CN" sz="1400" kern="100">
                          <a:effectLst/>
                          <a:latin typeface="微软雅黑" panose="020B0503020204020204" pitchFamily="34" charset="-122"/>
                          <a:ea typeface="微软雅黑" panose="020B0503020204020204" pitchFamily="34" charset="-122"/>
                        </a:rPr>
                        <a:t>个</a:t>
                      </a:r>
                      <a:r>
                        <a:rPr lang="en-US"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-53.00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-47.14%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-10.09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-8.98%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-13.01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-11.57%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-4.08 </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-3.63%</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239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直径</a:t>
                      </a:r>
                      <a:r>
                        <a:rPr lang="en-US" sz="1400" kern="100">
                          <a:effectLst/>
                          <a:latin typeface="微软雅黑" panose="020B0503020204020204" pitchFamily="34" charset="-122"/>
                          <a:ea typeface="微软雅黑" panose="020B0503020204020204" pitchFamily="34" charset="-122"/>
                        </a:rPr>
                        <a:t>(μm)</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1.69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0.58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3.15%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0.32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1.74%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-0.12 </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-0.65%</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239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面积</a:t>
                      </a:r>
                      <a:r>
                        <a:rPr lang="en-US" sz="1400" kern="100">
                          <a:effectLst/>
                          <a:latin typeface="微软雅黑" panose="020B0503020204020204" pitchFamily="34" charset="-122"/>
                          <a:ea typeface="微软雅黑" panose="020B0503020204020204" pitchFamily="34" charset="-122"/>
                        </a:rPr>
                        <a:t>(μm</a:t>
                      </a:r>
                      <a:r>
                        <a:rPr lang="en-US" sz="1400" kern="100" baseline="30000">
                          <a:effectLst/>
                          <a:latin typeface="微软雅黑" panose="020B0503020204020204" pitchFamily="34" charset="-122"/>
                          <a:ea typeface="微软雅黑" panose="020B0503020204020204" pitchFamily="34" charset="-122"/>
                        </a:rPr>
                        <a:t>2</a:t>
                      </a:r>
                      <a:r>
                        <a:rPr lang="en-US"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8.08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3.69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5.10%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3.55 </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4.91%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0.68 </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0.94%</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239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体积含量</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-31.29%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-42.58%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-6.54%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-6.88%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-9.37%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-3.65%</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-4.97%</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r h="3239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分布均匀性</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2">
                        <a:lumMod val="50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-54.15%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-66.20%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1.60%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7.60%</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3.38%</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lnSpc>
                          <a:spcPct val="150000"/>
                        </a:lnSpc>
                        <a:spcAft>
                          <a:spcPts val="0"/>
                        </a:spcAft>
                      </a:pPr>
                      <a:r>
                        <a:rPr lang="en-US"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4.13%</a:t>
                      </a:r>
                      <a:endParaRPr lang="zh-CN" sz="14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chemeClr val="bg1">
                        <a:lumMod val="85000"/>
                      </a:schemeClr>
                    </a:solidFill>
                  </a:tcPr>
                </a:tc>
              </a:tr>
            </a:tbl>
          </a:graphicData>
        </a:graphic>
      </p:graphicFrame>
    </p:spTree>
    <p:extLst>
      <p:ext uri="{BB962C8B-B14F-4D97-AF65-F5344CB8AC3E}">
        <p14:creationId xmlns:p14="http://schemas.microsoft.com/office/powerpoint/2010/main" val="397851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22420" y="1044920"/>
            <a:ext cx="9875520" cy="5701319"/>
          </a:xfrm>
          <a:prstGeom prst="roundRect">
            <a:avLst/>
          </a:prstGeom>
          <a:solidFill>
            <a:schemeClr val="accent6">
              <a:lumMod val="40000"/>
              <a:lumOff val="60000"/>
            </a:schemeClr>
          </a:solidFill>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a:spLocks noEditPoints="1"/>
          </p:cNvSpPr>
          <p:nvPr/>
        </p:nvSpPr>
        <p:spPr bwMode="auto">
          <a:xfrm>
            <a:off x="0" y="1688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6"/>
          <p:cNvSpPr>
            <a:spLocks noEditPoints="1"/>
          </p:cNvSpPr>
          <p:nvPr/>
        </p:nvSpPr>
        <p:spPr bwMode="auto">
          <a:xfrm>
            <a:off x="1722420" y="104492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TextBox 3"/>
          <p:cNvSpPr txBox="1"/>
          <p:nvPr/>
        </p:nvSpPr>
        <p:spPr>
          <a:xfrm>
            <a:off x="2175244" y="613917"/>
            <a:ext cx="8969872" cy="5909310"/>
          </a:xfrm>
          <a:prstGeom prst="rect">
            <a:avLst/>
          </a:prstGeom>
          <a:noFill/>
          <a:effectLst>
            <a:softEdge rad="0"/>
          </a:effectLst>
        </p:spPr>
        <p:txBody>
          <a:bodyPr wrap="square" rtlCol="0">
            <a:spAutoFit/>
          </a:bodyPr>
          <a:lstStyle/>
          <a:p>
            <a:r>
              <a:rPr lang="zh-CN" altLang="en-US" sz="2800" b="1">
                <a:latin typeface="微软雅黑" pitchFamily="34" charset="-122"/>
                <a:ea typeface="微软雅黑" pitchFamily="34" charset="-122"/>
              </a:rPr>
              <a:t>攻读硕士学位期间取得的学术</a:t>
            </a:r>
            <a:r>
              <a:rPr lang="zh-CN" altLang="en-US" sz="2800" b="1" smtClean="0">
                <a:latin typeface="微软雅黑" pitchFamily="34" charset="-122"/>
                <a:ea typeface="微软雅黑" pitchFamily="34" charset="-122"/>
              </a:rPr>
              <a:t>成果</a:t>
            </a:r>
            <a:r>
              <a:rPr lang="en-US" altLang="zh-CN" sz="2800" b="1" smtClean="0">
                <a:latin typeface="微软雅黑" pitchFamily="34" charset="-122"/>
                <a:ea typeface="微软雅黑" pitchFamily="34" charset="-122"/>
              </a:rPr>
              <a:t>:</a:t>
            </a:r>
          </a:p>
          <a:p>
            <a:endParaRPr lang="zh-CN" altLang="en-US" sz="2000" b="1">
              <a:latin typeface="微软雅黑" pitchFamily="34" charset="-122"/>
              <a:ea typeface="微软雅黑" pitchFamily="34" charset="-122"/>
            </a:endParaRPr>
          </a:p>
          <a:p>
            <a:pPr>
              <a:lnSpc>
                <a:spcPct val="150000"/>
              </a:lnSpc>
            </a:pPr>
            <a:r>
              <a:rPr lang="en-US" altLang="zh-CN" sz="2000" b="1">
                <a:latin typeface="微软雅黑" pitchFamily="34" charset="-122"/>
                <a:ea typeface="微软雅黑" pitchFamily="34" charset="-122"/>
              </a:rPr>
              <a:t>[1</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论文</a:t>
            </a:r>
            <a:r>
              <a:rPr lang="zh-CN" altLang="en-US" sz="2000" b="1">
                <a:latin typeface="微软雅黑" pitchFamily="34" charset="-122"/>
                <a:ea typeface="微软雅黑" pitchFamily="34" charset="-122"/>
              </a:rPr>
              <a:t>：</a:t>
            </a:r>
            <a:r>
              <a:rPr lang="en-US" altLang="zh-CN" sz="2000" b="1">
                <a:latin typeface="微软雅黑" pitchFamily="34" charset="-122"/>
                <a:ea typeface="微软雅黑" pitchFamily="34" charset="-122"/>
              </a:rPr>
              <a:t>Qiaonan Li, Weifeng Liu. The Images Detection of Granular Fibers and Composite Materials through Multi-Windows Object Detection Method[C]. InterPore2020 Qingdao.(Under review)</a:t>
            </a:r>
          </a:p>
          <a:p>
            <a:pPr>
              <a:lnSpc>
                <a:spcPct val="150000"/>
              </a:lnSpc>
            </a:pPr>
            <a:r>
              <a:rPr lang="en-US" altLang="zh-CN" sz="2000" b="1">
                <a:latin typeface="微软雅黑" pitchFamily="34" charset="-122"/>
                <a:ea typeface="微软雅黑" pitchFamily="34" charset="-122"/>
              </a:rPr>
              <a:t>[2</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软件</a:t>
            </a:r>
            <a:r>
              <a:rPr lang="zh-CN" altLang="en-US" sz="2000" b="1">
                <a:latin typeface="微软雅黑" pitchFamily="34" charset="-122"/>
                <a:ea typeface="微软雅黑" pitchFamily="34" charset="-122"/>
              </a:rPr>
              <a:t>著作权：中国石油大学</a:t>
            </a:r>
            <a:r>
              <a:rPr lang="en-US" altLang="zh-CN" sz="2000" b="1">
                <a:latin typeface="微软雅黑" pitchFamily="34" charset="-122"/>
                <a:ea typeface="微软雅黑" pitchFamily="34" charset="-122"/>
              </a:rPr>
              <a:t>(</a:t>
            </a:r>
            <a:r>
              <a:rPr lang="zh-CN" altLang="en-US" sz="2000" b="1">
                <a:latin typeface="微软雅黑" pitchFamily="34" charset="-122"/>
                <a:ea typeface="微软雅黑" pitchFamily="34" charset="-122"/>
              </a:rPr>
              <a:t>华东</a:t>
            </a:r>
            <a:r>
              <a:rPr lang="en-US" altLang="zh-CN" sz="2000" b="1">
                <a:latin typeface="微软雅黑" pitchFamily="34" charset="-122"/>
                <a:ea typeface="微软雅黑" pitchFamily="34" charset="-122"/>
              </a:rPr>
              <a:t>)</a:t>
            </a:r>
            <a:r>
              <a:rPr lang="zh-CN" altLang="en-US" sz="2000" b="1">
                <a:latin typeface="微软雅黑" pitchFamily="34" charset="-122"/>
                <a:ea typeface="微软雅黑" pitchFamily="34" charset="-122"/>
              </a:rPr>
              <a:t>、胜利油田检测评价研究有限公司，单向纤维增强复合材料显微图像检测分析</a:t>
            </a:r>
            <a:r>
              <a:rPr lang="zh-CN" altLang="en-US" sz="2000" b="1" smtClean="0">
                <a:latin typeface="微软雅黑" pitchFamily="34" charset="-122"/>
                <a:ea typeface="微软雅黑" pitchFamily="34" charset="-122"/>
              </a:rPr>
              <a:t>系统</a:t>
            </a:r>
            <a:endParaRPr lang="en-US" altLang="zh-CN" sz="2000" b="1" smtClean="0">
              <a:latin typeface="微软雅黑" pitchFamily="34" charset="-122"/>
              <a:ea typeface="微软雅黑" pitchFamily="34" charset="-122"/>
            </a:endParaRPr>
          </a:p>
          <a:p>
            <a:pPr>
              <a:lnSpc>
                <a:spcPct val="150000"/>
              </a:lnSpc>
            </a:pPr>
            <a:r>
              <a:rPr lang="en-US" altLang="zh-CN" sz="2000" b="1" smtClean="0">
                <a:latin typeface="微软雅黑" pitchFamily="34" charset="-122"/>
                <a:ea typeface="微软雅黑" pitchFamily="34" charset="-122"/>
              </a:rPr>
              <a:t>[</a:t>
            </a:r>
            <a:r>
              <a:rPr lang="en-US" altLang="zh-CN" sz="2000" b="1">
                <a:latin typeface="微软雅黑" pitchFamily="34" charset="-122"/>
                <a:ea typeface="微软雅黑" pitchFamily="34" charset="-122"/>
              </a:rPr>
              <a:t>3</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软件</a:t>
            </a:r>
            <a:r>
              <a:rPr lang="zh-CN" altLang="en-US" sz="2000" b="1">
                <a:latin typeface="微软雅黑" pitchFamily="34" charset="-122"/>
                <a:ea typeface="微软雅黑" pitchFamily="34" charset="-122"/>
              </a:rPr>
              <a:t>著作权：李乔楠、刘伟锋，抽油杆截面图像成分识别</a:t>
            </a:r>
            <a:r>
              <a:rPr lang="zh-CN" altLang="en-US" sz="2000" b="1" smtClean="0">
                <a:latin typeface="微软雅黑" pitchFamily="34" charset="-122"/>
                <a:ea typeface="微软雅黑" pitchFamily="34" charset="-122"/>
              </a:rPr>
              <a:t>系统</a:t>
            </a:r>
            <a:endParaRPr lang="en-US" altLang="zh-CN" sz="2000" b="1">
              <a:latin typeface="微软雅黑" pitchFamily="34" charset="-122"/>
              <a:ea typeface="微软雅黑" pitchFamily="34" charset="-122"/>
            </a:endParaRPr>
          </a:p>
          <a:p>
            <a:pPr>
              <a:lnSpc>
                <a:spcPct val="150000"/>
              </a:lnSpc>
            </a:pPr>
            <a:r>
              <a:rPr lang="en-US" altLang="zh-CN" sz="2000" b="1">
                <a:latin typeface="微软雅黑" pitchFamily="34" charset="-122"/>
                <a:ea typeface="微软雅黑" pitchFamily="34" charset="-122"/>
              </a:rPr>
              <a:t>[4</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软件</a:t>
            </a:r>
            <a:r>
              <a:rPr lang="zh-CN" altLang="en-US" sz="2000" b="1">
                <a:latin typeface="微软雅黑" pitchFamily="34" charset="-122"/>
                <a:ea typeface="微软雅黑" pitchFamily="34" charset="-122"/>
              </a:rPr>
              <a:t>著作权：李乔楠、刘伟锋，复合材料颗粒图像孔隙率与均匀性检测</a:t>
            </a:r>
            <a:r>
              <a:rPr lang="zh-CN" altLang="en-US" sz="2000" b="1" smtClean="0">
                <a:latin typeface="微软雅黑" pitchFamily="34" charset="-122"/>
                <a:ea typeface="微软雅黑" pitchFamily="34" charset="-122"/>
              </a:rPr>
              <a:t>系统</a:t>
            </a:r>
            <a:endParaRPr lang="en-US" altLang="zh-CN" sz="2000" b="1">
              <a:latin typeface="微软雅黑" pitchFamily="34" charset="-122"/>
              <a:ea typeface="微软雅黑" pitchFamily="34" charset="-122"/>
            </a:endParaRPr>
          </a:p>
          <a:p>
            <a:pPr>
              <a:lnSpc>
                <a:spcPct val="150000"/>
              </a:lnSpc>
            </a:pPr>
            <a:r>
              <a:rPr lang="en-US" altLang="zh-CN" sz="2000" b="1">
                <a:latin typeface="微软雅黑" pitchFamily="34" charset="-122"/>
                <a:ea typeface="微软雅黑" pitchFamily="34" charset="-122"/>
              </a:rPr>
              <a:t>[5</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校</a:t>
            </a:r>
            <a:r>
              <a:rPr lang="zh-CN" altLang="en-US" sz="2000" b="1">
                <a:latin typeface="微软雅黑" pitchFamily="34" charset="-122"/>
                <a:ea typeface="微软雅黑" pitchFamily="34" charset="-122"/>
              </a:rPr>
              <a:t>企联合项目：老人智能看护系统，</a:t>
            </a:r>
            <a:r>
              <a:rPr lang="en-US" altLang="zh-CN" sz="2000" b="1">
                <a:latin typeface="微软雅黑" pitchFamily="34" charset="-122"/>
                <a:ea typeface="微软雅黑" pitchFamily="34" charset="-122"/>
              </a:rPr>
              <a:t>2018.3-2018.8</a:t>
            </a:r>
            <a:r>
              <a:rPr lang="zh-CN" altLang="en-US" sz="2000" b="1">
                <a:latin typeface="微软雅黑" pitchFamily="34" charset="-122"/>
                <a:ea typeface="微软雅黑" pitchFamily="34" charset="-122"/>
              </a:rPr>
              <a:t>，负责图像资料采集与程序编写 </a:t>
            </a:r>
          </a:p>
          <a:p>
            <a:pPr>
              <a:lnSpc>
                <a:spcPct val="150000"/>
              </a:lnSpc>
            </a:pPr>
            <a:r>
              <a:rPr lang="en-US" altLang="zh-CN" sz="2000" b="1">
                <a:latin typeface="微软雅黑" pitchFamily="34" charset="-122"/>
                <a:ea typeface="微软雅黑" pitchFamily="34" charset="-122"/>
              </a:rPr>
              <a:t>[6</a:t>
            </a:r>
            <a:r>
              <a:rPr lang="en-US" altLang="zh-CN" sz="2000" b="1" smtClean="0">
                <a:latin typeface="微软雅黑" pitchFamily="34" charset="-122"/>
                <a:ea typeface="微软雅黑" pitchFamily="34" charset="-122"/>
              </a:rPr>
              <a:t>]</a:t>
            </a:r>
            <a:r>
              <a:rPr lang="zh-CN" altLang="en-US" sz="2000" b="1" smtClean="0">
                <a:latin typeface="微软雅黑" pitchFamily="34" charset="-122"/>
                <a:ea typeface="微软雅黑" pitchFamily="34" charset="-122"/>
              </a:rPr>
              <a:t>校</a:t>
            </a:r>
            <a:r>
              <a:rPr lang="zh-CN" altLang="en-US" sz="2000" b="1">
                <a:latin typeface="微软雅黑" pitchFamily="34" charset="-122"/>
                <a:ea typeface="微软雅黑" pitchFamily="34" charset="-122"/>
              </a:rPr>
              <a:t>企联合项目：碳纤维抽油杆显微图像检测分析系统，</a:t>
            </a:r>
            <a:r>
              <a:rPr lang="en-US" altLang="zh-CN" sz="2000" b="1">
                <a:latin typeface="微软雅黑" pitchFamily="34" charset="-122"/>
                <a:ea typeface="微软雅黑" pitchFamily="34" charset="-122"/>
              </a:rPr>
              <a:t>2018.9-2019.7</a:t>
            </a:r>
            <a:r>
              <a:rPr lang="zh-CN" altLang="en-US" sz="2000" b="1">
                <a:latin typeface="微软雅黑" pitchFamily="34" charset="-122"/>
                <a:ea typeface="微软雅黑" pitchFamily="34" charset="-122"/>
              </a:rPr>
              <a:t>，负责程序编写</a:t>
            </a:r>
          </a:p>
        </p:txBody>
      </p:sp>
    </p:spTree>
    <p:extLst>
      <p:ext uri="{BB962C8B-B14F-4D97-AF65-F5344CB8AC3E}">
        <p14:creationId xmlns:p14="http://schemas.microsoft.com/office/powerpoint/2010/main" val="38116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326641"/>
            <a:ext cx="12193057" cy="2275840"/>
          </a:xfrm>
          <a:prstGeom prst="rect">
            <a:avLst/>
          </a:prstGeom>
          <a:noFill/>
        </p:spPr>
      </p:pic>
      <p:sp>
        <p:nvSpPr>
          <p:cNvPr id="4" name="椭圆 3">
            <a:extLst>
              <a:ext uri="{FF2B5EF4-FFF2-40B4-BE49-F238E27FC236}">
                <a16:creationId xmlns="" xmlns:a16="http://schemas.microsoft.com/office/drawing/2014/main" id="{84E5A175-3149-405F-9145-7535715A381B}"/>
              </a:ext>
            </a:extLst>
          </p:cNvPr>
          <p:cNvSpPr/>
          <p:nvPr/>
        </p:nvSpPr>
        <p:spPr>
          <a:xfrm>
            <a:off x="2400200" y="2781499"/>
            <a:ext cx="1152128" cy="1152128"/>
          </a:xfrm>
          <a:prstGeom prst="ellipse">
            <a:avLst/>
          </a:prstGeom>
          <a:solidFill>
            <a:schemeClr val="accent1">
              <a:lumMod val="75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E75B6"/>
              </a:solidFill>
            </a:endParaRPr>
          </a:p>
        </p:txBody>
      </p:sp>
      <p:grpSp>
        <p:nvGrpSpPr>
          <p:cNvPr id="5" name="组合 4">
            <a:extLst>
              <a:ext uri="{FF2B5EF4-FFF2-40B4-BE49-F238E27FC236}">
                <a16:creationId xmlns:a16="http://schemas.microsoft.com/office/drawing/2014/main" xmlns="" id="{51852231-DBA4-4459-A525-9D6F0328D398}"/>
              </a:ext>
            </a:extLst>
          </p:cNvPr>
          <p:cNvGrpSpPr/>
          <p:nvPr/>
        </p:nvGrpSpPr>
        <p:grpSpPr>
          <a:xfrm>
            <a:off x="2590974" y="2972273"/>
            <a:ext cx="770580" cy="770580"/>
            <a:chOff x="2473104" y="2145028"/>
            <a:chExt cx="359165" cy="359165"/>
          </a:xfrm>
          <a:solidFill>
            <a:schemeClr val="bg1"/>
          </a:solidFill>
        </p:grpSpPr>
        <p:sp>
          <p:nvSpPr>
            <p:cNvPr id="6" name="AutoShape 126">
              <a:extLst>
                <a:ext uri="{FF2B5EF4-FFF2-40B4-BE49-F238E27FC236}">
                  <a16:creationId xmlns:a16="http://schemas.microsoft.com/office/drawing/2014/main" xmlns="" id="{3A999974-19D3-44F7-BF39-C052E0153F33}"/>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 name="AutoShape 127">
              <a:extLst>
                <a:ext uri="{FF2B5EF4-FFF2-40B4-BE49-F238E27FC236}">
                  <a16:creationId xmlns:a16="http://schemas.microsoft.com/office/drawing/2014/main" xmlns="" id="{AA83F5E9-B885-450C-9308-5D18FF3B7BA7}"/>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8" name="TextBox 8"/>
          <p:cNvSpPr txBox="1"/>
          <p:nvPr/>
        </p:nvSpPr>
        <p:spPr>
          <a:xfrm>
            <a:off x="4007262" y="2972273"/>
            <a:ext cx="5715858" cy="830997"/>
          </a:xfrm>
          <a:prstGeom prst="rect">
            <a:avLst/>
          </a:prstGeom>
          <a:noFill/>
        </p:spPr>
        <p:txBody>
          <a:bodyPr wrap="square" rtlCol="0">
            <a:spAutoFit/>
          </a:bodyPr>
          <a:lstStyle/>
          <a:p>
            <a:r>
              <a:rPr lang="zh-CN" altLang="en-US" sz="4800" b="1" dirty="0">
                <a:solidFill>
                  <a:schemeClr val="bg1"/>
                </a:solidFill>
                <a:latin typeface="微软雅黑" pitchFamily="34" charset="-122"/>
                <a:ea typeface="微软雅黑" pitchFamily="34" charset="-122"/>
              </a:rPr>
              <a:t>一</a:t>
            </a:r>
            <a:r>
              <a:rPr lang="en-US" altLang="zh-CN" sz="4800" b="1" smtClean="0">
                <a:solidFill>
                  <a:schemeClr val="bg1"/>
                </a:solidFill>
                <a:latin typeface="微软雅黑" pitchFamily="34" charset="-122"/>
                <a:ea typeface="微软雅黑" pitchFamily="34" charset="-122"/>
              </a:rPr>
              <a:t>. </a:t>
            </a:r>
            <a:r>
              <a:rPr lang="zh-CN" altLang="en-US" sz="4800" b="1">
                <a:solidFill>
                  <a:schemeClr val="bg1"/>
                </a:solidFill>
                <a:latin typeface="微软雅黑" pitchFamily="34" charset="-122"/>
                <a:ea typeface="微软雅黑" pitchFamily="34" charset="-122"/>
              </a:rPr>
              <a:t>选</a:t>
            </a:r>
            <a:r>
              <a:rPr lang="zh-CN" altLang="zh-CN" sz="4800" b="1" smtClean="0">
                <a:solidFill>
                  <a:schemeClr val="bg1"/>
                </a:solidFill>
                <a:latin typeface="微软雅黑" pitchFamily="34" charset="-122"/>
                <a:ea typeface="微软雅黑" pitchFamily="34" charset="-122"/>
              </a:rPr>
              <a:t>题</a:t>
            </a:r>
            <a:r>
              <a:rPr lang="zh-CN" altLang="en-US" sz="4800" b="1" dirty="0">
                <a:solidFill>
                  <a:schemeClr val="bg1"/>
                </a:solidFill>
                <a:latin typeface="微软雅黑" pitchFamily="34" charset="-122"/>
                <a:ea typeface="微软雅黑" pitchFamily="34" charset="-122"/>
              </a:rPr>
              <a:t>背景</a:t>
            </a:r>
            <a:r>
              <a:rPr lang="zh-CN" altLang="zh-CN" sz="4800" b="1" dirty="0">
                <a:solidFill>
                  <a:schemeClr val="bg1"/>
                </a:solidFill>
                <a:latin typeface="微软雅黑" pitchFamily="34" charset="-122"/>
                <a:ea typeface="微软雅黑" pitchFamily="34" charset="-122"/>
              </a:rPr>
              <a:t>和意义</a:t>
            </a:r>
            <a:endParaRPr lang="en-US" altLang="zh-CN" sz="4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079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3"/>
          <p:cNvSpPr/>
          <p:nvPr/>
        </p:nvSpPr>
        <p:spPr>
          <a:xfrm>
            <a:off x="2249903" y="1326532"/>
            <a:ext cx="8374187" cy="4759308"/>
          </a:xfrm>
          <a:prstGeom prst="rect">
            <a:avLst/>
          </a:prstGeom>
          <a:solidFill>
            <a:srgbClr val="5B9BD5"/>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fontAlgn="auto">
              <a:defRPr/>
            </a:pPr>
            <a:endParaRPr lang="en-US" sz="3000" noProof="1">
              <a:solidFill>
                <a:prstClr val="white"/>
              </a:solidFill>
              <a:ea typeface="微软雅黑"/>
            </a:endParaRPr>
          </a:p>
        </p:txBody>
      </p:sp>
      <p:sp>
        <p:nvSpPr>
          <p:cNvPr id="4" name="文本框 9"/>
          <p:cNvSpPr txBox="1"/>
          <p:nvPr/>
        </p:nvSpPr>
        <p:spPr>
          <a:xfrm>
            <a:off x="2955515" y="1734039"/>
            <a:ext cx="6962962" cy="1323439"/>
          </a:xfrm>
          <a:prstGeom prst="rect">
            <a:avLst/>
          </a:prstGeom>
          <a:noFill/>
        </p:spPr>
        <p:txBody>
          <a:bodyPr wrap="square" rtlCol="0">
            <a:spAutoFit/>
          </a:bodyPr>
          <a:lstStyle/>
          <a:p>
            <a:pPr algn="ctr"/>
            <a:r>
              <a:rPr lang="en-US" altLang="zh-CN" sz="8000" b="1" smtClean="0">
                <a:solidFill>
                  <a:schemeClr val="bg1"/>
                </a:solidFill>
                <a:latin typeface="微软雅黑" panose="020B0503020204020204" pitchFamily="34" charset="-122"/>
                <a:ea typeface="微软雅黑" panose="020B0503020204020204" pitchFamily="34" charset="-122"/>
              </a:rPr>
              <a:t>THANKS</a:t>
            </a:r>
            <a:endParaRPr lang="zh-CN" altLang="en-US" sz="8000" b="1">
              <a:solidFill>
                <a:schemeClr val="bg1"/>
              </a:solidFill>
              <a:latin typeface="微软雅黑" panose="020B0503020204020204" pitchFamily="34" charset="-122"/>
              <a:ea typeface="微软雅黑" panose="020B0503020204020204" pitchFamily="34" charset="-122"/>
            </a:endParaRPr>
          </a:p>
        </p:txBody>
      </p:sp>
      <p:sp>
        <p:nvSpPr>
          <p:cNvPr id="3" name="Freeform 5"/>
          <p:cNvSpPr>
            <a:spLocks noEditPoints="1"/>
          </p:cNvSpPr>
          <p:nvPr/>
        </p:nvSpPr>
        <p:spPr bwMode="auto">
          <a:xfrm>
            <a:off x="0" y="1688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a:spLocks noChangeArrowheads="1"/>
          </p:cNvSpPr>
          <p:nvPr/>
        </p:nvSpPr>
        <p:spPr bwMode="auto">
          <a:xfrm>
            <a:off x="2568485" y="3184843"/>
            <a:ext cx="7913365"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smtClean="0">
                <a:latin typeface="微软雅黑" pitchFamily="34" charset="-122"/>
                <a:ea typeface="微软雅黑" pitchFamily="34" charset="-122"/>
              </a:rPr>
              <a:t>研究生生活</a:t>
            </a:r>
            <a:r>
              <a:rPr lang="zh-CN" altLang="en-US" sz="2000" b="1">
                <a:latin typeface="微软雅黑" pitchFamily="34" charset="-122"/>
                <a:ea typeface="微软雅黑" pitchFamily="34" charset="-122"/>
              </a:rPr>
              <a:t>即将结束，在此，我要感激所有教导我的老师和一起成长的同学，特别感谢我的</a:t>
            </a:r>
            <a:r>
              <a:rPr lang="zh-CN" altLang="en-US" sz="2000" b="1" smtClean="0">
                <a:latin typeface="微软雅黑" pitchFamily="34" charset="-122"/>
                <a:ea typeface="微软雅黑" pitchFamily="34" charset="-122"/>
              </a:rPr>
              <a:t>导师刘伟锋教授，在</a:t>
            </a:r>
            <a:r>
              <a:rPr lang="zh-CN" altLang="en-US" sz="2000" b="1">
                <a:latin typeface="微软雅黑" pitchFamily="34" charset="-122"/>
                <a:ea typeface="微软雅黑" pitchFamily="34" charset="-122"/>
              </a:rPr>
              <a:t>我</a:t>
            </a:r>
            <a:r>
              <a:rPr lang="zh-CN" altLang="en-US" sz="2000" b="1" smtClean="0">
                <a:latin typeface="微软雅黑" pitchFamily="34" charset="-122"/>
                <a:ea typeface="微软雅黑" pitchFamily="34" charset="-122"/>
              </a:rPr>
              <a:t>的研究生</a:t>
            </a:r>
            <a:r>
              <a:rPr lang="zh-CN" altLang="en-US" sz="2000" b="1">
                <a:latin typeface="微软雅黑" pitchFamily="34" charset="-122"/>
                <a:ea typeface="微软雅黑" pitchFamily="34" charset="-122"/>
              </a:rPr>
              <a:t>生涯给与了很大的帮助。感谢母校提供的学习与实践的</a:t>
            </a:r>
            <a:r>
              <a:rPr lang="zh-CN" altLang="en-US" sz="2000" b="1" smtClean="0">
                <a:latin typeface="微软雅黑" pitchFamily="34" charset="-122"/>
                <a:ea typeface="微软雅黑" pitchFamily="34" charset="-122"/>
              </a:rPr>
              <a:t>机会，感谢</a:t>
            </a:r>
            <a:r>
              <a:rPr lang="zh-CN" altLang="en-US" sz="2000" b="1">
                <a:latin typeface="微软雅黑" pitchFamily="34" charset="-122"/>
                <a:ea typeface="微软雅黑" pitchFamily="34" charset="-122"/>
              </a:rPr>
              <a:t>各位老师的关心和帮助！最后，我要向百忙之中抽时间对本文进行审阅，评议和</a:t>
            </a:r>
            <a:r>
              <a:rPr lang="zh-CN" altLang="en-US" sz="2000" b="1" smtClean="0">
                <a:latin typeface="微软雅黑" pitchFamily="34" charset="-122"/>
                <a:ea typeface="微软雅黑" pitchFamily="34" charset="-122"/>
              </a:rPr>
              <a:t>参与论文</a:t>
            </a:r>
            <a:r>
              <a:rPr lang="zh-CN" altLang="en-US" sz="2000" b="1">
                <a:latin typeface="微软雅黑" pitchFamily="34" charset="-122"/>
                <a:ea typeface="微软雅黑" pitchFamily="34" charset="-122"/>
              </a:rPr>
              <a:t>答辩的各位老师表示</a:t>
            </a:r>
            <a:r>
              <a:rPr lang="zh-CN" altLang="en-US" sz="2000" b="1" smtClean="0">
                <a:latin typeface="微软雅黑" pitchFamily="34" charset="-122"/>
                <a:ea typeface="微软雅黑" pitchFamily="34" charset="-122"/>
              </a:rPr>
              <a:t>感谢！</a:t>
            </a:r>
          </a:p>
        </p:txBody>
      </p:sp>
      <p:sp>
        <p:nvSpPr>
          <p:cNvPr id="9" name="Freeform 6"/>
          <p:cNvSpPr>
            <a:spLocks noEditPoints="1"/>
          </p:cNvSpPr>
          <p:nvPr/>
        </p:nvSpPr>
        <p:spPr bwMode="auto">
          <a:xfrm>
            <a:off x="1722420" y="104492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7681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6650" y="1428877"/>
            <a:ext cx="11016176" cy="1015663"/>
          </a:xfrm>
          <a:prstGeom prst="rect">
            <a:avLst/>
          </a:prstGeom>
          <a:noFill/>
        </p:spPr>
        <p:txBody>
          <a:bodyPr wrap="square" rtlCol="0">
            <a:spAutoFit/>
          </a:bodyPr>
          <a:lstStyle/>
          <a:p>
            <a:r>
              <a:rPr lang="en-US" altLang="zh-CN" b="1" smtClean="0">
                <a:solidFill>
                  <a:srgbClr val="FF0000"/>
                </a:solidFill>
                <a:latin typeface="微软雅黑" pitchFamily="34" charset="-122"/>
                <a:ea typeface="微软雅黑" pitchFamily="34" charset="-122"/>
              </a:rPr>
              <a:t> </a:t>
            </a:r>
            <a:r>
              <a:rPr lang="en-US" altLang="zh-CN" sz="2000" b="1" smtClean="0">
                <a:solidFill>
                  <a:srgbClr val="FF0000"/>
                </a:solidFill>
                <a:latin typeface="微软雅黑" pitchFamily="34" charset="-122"/>
                <a:ea typeface="微软雅黑" pitchFamily="34" charset="-122"/>
              </a:rPr>
              <a:t>      </a:t>
            </a:r>
            <a:r>
              <a:rPr lang="zh-CN" altLang="zh-CN" sz="2000" b="1" smtClean="0">
                <a:solidFill>
                  <a:srgbClr val="FF0000"/>
                </a:solidFill>
                <a:latin typeface="微软雅黑" pitchFamily="34" charset="-122"/>
                <a:ea typeface="微软雅黑" pitchFamily="34" charset="-122"/>
              </a:rPr>
              <a:t>抽油杆</a:t>
            </a:r>
            <a:r>
              <a:rPr lang="zh-CN" altLang="zh-CN" sz="2000" b="1" dirty="0">
                <a:latin typeface="微软雅黑" pitchFamily="34" charset="-122"/>
                <a:ea typeface="微软雅黑" pitchFamily="34" charset="-122"/>
              </a:rPr>
              <a:t>是抽油机井的细长杆件，主要起传递动力的作用，是机械采油技术中的关键部件之一</a:t>
            </a:r>
            <a:r>
              <a:rPr lang="zh-CN" altLang="zh-CN" sz="2000" b="1" dirty="0" smtClean="0">
                <a:latin typeface="微软雅黑" pitchFamily="34" charset="-122"/>
                <a:ea typeface="微软雅黑" pitchFamily="34" charset="-122"/>
              </a:rPr>
              <a:t>。</a:t>
            </a:r>
            <a:r>
              <a:rPr lang="zh-CN" altLang="zh-CN" sz="2000" b="1" dirty="0" smtClean="0">
                <a:solidFill>
                  <a:srgbClr val="FF0000"/>
                </a:solidFill>
                <a:latin typeface="微软雅黑" pitchFamily="34" charset="-122"/>
                <a:ea typeface="微软雅黑" pitchFamily="34" charset="-122"/>
              </a:rPr>
              <a:t>碳纤维</a:t>
            </a:r>
            <a:r>
              <a:rPr lang="zh-CN" altLang="zh-CN" sz="2000" b="1" dirty="0">
                <a:solidFill>
                  <a:srgbClr val="FF0000"/>
                </a:solidFill>
                <a:latin typeface="微软雅黑" pitchFamily="34" charset="-122"/>
                <a:ea typeface="微软雅黑" pitchFamily="34" charset="-122"/>
              </a:rPr>
              <a:t>抽油杆</a:t>
            </a:r>
            <a:r>
              <a:rPr lang="zh-CN" altLang="zh-CN" sz="2000" b="1" dirty="0">
                <a:latin typeface="微软雅黑" pitchFamily="34" charset="-122"/>
                <a:ea typeface="微软雅黑" pitchFamily="34" charset="-122"/>
              </a:rPr>
              <a:t>作为一种新型抽油设备，有着</a:t>
            </a:r>
            <a:r>
              <a:rPr lang="zh-CN" altLang="zh-CN" sz="2000" b="1" dirty="0">
                <a:solidFill>
                  <a:srgbClr val="FF0000"/>
                </a:solidFill>
                <a:latin typeface="微软雅黑" pitchFamily="34" charset="-122"/>
                <a:ea typeface="微软雅黑" pitchFamily="34" charset="-122"/>
              </a:rPr>
              <a:t>强度高、抗腐蚀、抗疲劳性优良</a:t>
            </a:r>
            <a:r>
              <a:rPr lang="zh-CN" altLang="zh-CN" sz="2000" b="1" dirty="0">
                <a:latin typeface="微软雅黑" pitchFamily="34" charset="-122"/>
                <a:ea typeface="微软雅黑" pitchFamily="34" charset="-122"/>
              </a:rPr>
              <a:t>等特点，在节能增效、深抽提液、降低修井频次等方面具有显著优势</a:t>
            </a:r>
            <a:r>
              <a:rPr lang="zh-CN" altLang="zh-CN" sz="2000" b="1" dirty="0" smtClean="0">
                <a:latin typeface="微软雅黑" pitchFamily="34" charset="-122"/>
                <a:ea typeface="微软雅黑"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grpSp>
        <p:nvGrpSpPr>
          <p:cNvPr id="3" name="组合 2"/>
          <p:cNvGrpSpPr>
            <a:grpSpLocks/>
          </p:cNvGrpSpPr>
          <p:nvPr/>
        </p:nvGrpSpPr>
        <p:grpSpPr bwMode="auto">
          <a:xfrm>
            <a:off x="1106814" y="3008639"/>
            <a:ext cx="2374292" cy="2328875"/>
            <a:chOff x="3954881" y="2170798"/>
            <a:chExt cx="2428341" cy="3128886"/>
          </a:xfrm>
        </p:grpSpPr>
        <p:sp>
          <p:nvSpPr>
            <p:cNvPr id="4" name="Rectangle 21" descr="再生纸"/>
            <p:cNvSpPr>
              <a:spLocks noChangeArrowheads="1"/>
            </p:cNvSpPr>
            <p:nvPr/>
          </p:nvSpPr>
          <p:spPr bwMode="auto">
            <a:xfrm>
              <a:off x="4957086" y="4897619"/>
              <a:ext cx="1045313" cy="400921"/>
            </a:xfrm>
            <a:prstGeom prst="rect">
              <a:avLst/>
            </a:prstGeom>
            <a:blipFill dpi="0" rotWithShape="1">
              <a:blip r:embed="rId2" cstate="print"/>
              <a:srcRect/>
              <a:tile tx="0" ty="0" sx="100000" sy="100000" flip="none" algn="tl"/>
            </a:blipFill>
            <a:ln w="9525">
              <a:solidFill>
                <a:srgbClr val="000000"/>
              </a:solidFill>
              <a:miter lim="800000"/>
              <a:headEnd/>
              <a:tailEnd/>
            </a:ln>
          </p:spPr>
          <p:txBody>
            <a:bodyPr anchor="ctr" anchorCtr="1"/>
            <a:lstStyle/>
            <a:p>
              <a:pPr algn="just"/>
              <a:r>
                <a:rPr lang="zh-CN" altLang="en-US" sz="1200" b="1" dirty="0">
                  <a:latin typeface="微软雅黑" panose="020B0503020204020204" pitchFamily="34" charset="-122"/>
                  <a:ea typeface="微软雅黑" panose="020B0503020204020204" pitchFamily="34" charset="-122"/>
                </a:rPr>
                <a:t>油  层</a:t>
              </a:r>
              <a:endParaRPr lang="zh-CN" altLang="en-US" sz="1200" dirty="0">
                <a:latin typeface="微软雅黑" pitchFamily="34" charset="-122"/>
                <a:ea typeface="微软雅黑" pitchFamily="34" charset="-122"/>
              </a:endParaRPr>
            </a:p>
          </p:txBody>
        </p:sp>
        <p:sp>
          <p:nvSpPr>
            <p:cNvPr id="5" name="Line 23"/>
            <p:cNvSpPr>
              <a:spLocks noChangeShapeType="1"/>
            </p:cNvSpPr>
            <p:nvPr/>
          </p:nvSpPr>
          <p:spPr bwMode="auto">
            <a:xfrm>
              <a:off x="4214125" y="2185260"/>
              <a:ext cx="0" cy="3106861"/>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6" name="Text Box 25"/>
            <p:cNvSpPr txBox="1">
              <a:spLocks noChangeArrowheads="1"/>
            </p:cNvSpPr>
            <p:nvPr/>
          </p:nvSpPr>
          <p:spPr bwMode="auto">
            <a:xfrm>
              <a:off x="5107393" y="4177053"/>
              <a:ext cx="949389" cy="181815"/>
            </a:xfrm>
            <a:prstGeom prst="rect">
              <a:avLst/>
            </a:prstGeom>
            <a:noFill/>
            <a:ln w="9525">
              <a:noFill/>
              <a:miter lim="800000"/>
              <a:headEnd/>
              <a:tailEnd/>
            </a:ln>
          </p:spPr>
          <p:txBody>
            <a:bodyPr/>
            <a:lstStyle/>
            <a:p>
              <a:pPr algn="ctr"/>
              <a:r>
                <a:rPr lang="zh-CN" altLang="en-US" sz="1200" b="1" dirty="0">
                  <a:latin typeface="微软雅黑" panose="020B0503020204020204" pitchFamily="34" charset="-122"/>
                  <a:ea typeface="微软雅黑" panose="020B0503020204020204" pitchFamily="34" charset="-122"/>
                </a:rPr>
                <a:t>筛 管</a:t>
              </a:r>
              <a:endParaRPr lang="zh-CN" altLang="en-US" sz="1200" dirty="0">
                <a:latin typeface="微软雅黑" pitchFamily="34" charset="-122"/>
                <a:ea typeface="微软雅黑" pitchFamily="34" charset="-122"/>
              </a:endParaRPr>
            </a:p>
          </p:txBody>
        </p:sp>
        <p:sp>
          <p:nvSpPr>
            <p:cNvPr id="7" name="Line 26"/>
            <p:cNvSpPr>
              <a:spLocks noChangeShapeType="1"/>
            </p:cNvSpPr>
            <p:nvPr/>
          </p:nvSpPr>
          <p:spPr bwMode="auto">
            <a:xfrm>
              <a:off x="3989261" y="5297401"/>
              <a:ext cx="1141030" cy="2283"/>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8" name="Line 27"/>
            <p:cNvSpPr>
              <a:spLocks noChangeShapeType="1"/>
            </p:cNvSpPr>
            <p:nvPr/>
          </p:nvSpPr>
          <p:spPr bwMode="auto">
            <a:xfrm>
              <a:off x="4946452" y="2185260"/>
              <a:ext cx="3040" cy="3106861"/>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9" name="Text Box 28"/>
            <p:cNvSpPr txBox="1">
              <a:spLocks noChangeArrowheads="1"/>
            </p:cNvSpPr>
            <p:nvPr/>
          </p:nvSpPr>
          <p:spPr bwMode="auto">
            <a:xfrm>
              <a:off x="4888324" y="2638137"/>
              <a:ext cx="1494898" cy="254298"/>
            </a:xfrm>
            <a:prstGeom prst="rect">
              <a:avLst/>
            </a:prstGeom>
            <a:noFill/>
            <a:ln w="9525" algn="ctr">
              <a:noFill/>
              <a:miter lim="800000"/>
              <a:headEnd/>
              <a:tailEnd/>
            </a:ln>
          </p:spPr>
          <p:txBody>
            <a:bodyP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抽油杆</a:t>
              </a:r>
              <a:endParaRPr lang="zh-CN" altLang="en-US" sz="1200" dirty="0">
                <a:solidFill>
                  <a:srgbClr val="FF0000"/>
                </a:solidFill>
                <a:latin typeface="微软雅黑" pitchFamily="34" charset="-122"/>
                <a:ea typeface="微软雅黑" pitchFamily="34" charset="-122"/>
              </a:endParaRPr>
            </a:p>
          </p:txBody>
        </p:sp>
        <p:sp>
          <p:nvSpPr>
            <p:cNvPr id="10" name="Text Box 29"/>
            <p:cNvSpPr txBox="1">
              <a:spLocks noChangeArrowheads="1"/>
            </p:cNvSpPr>
            <p:nvPr/>
          </p:nvSpPr>
          <p:spPr bwMode="auto">
            <a:xfrm>
              <a:off x="5110273" y="2179731"/>
              <a:ext cx="968188" cy="288000"/>
            </a:xfrm>
            <a:prstGeom prst="rect">
              <a:avLst/>
            </a:prstGeom>
            <a:noFill/>
            <a:ln w="9525">
              <a:noFill/>
              <a:miter lim="800000"/>
              <a:headEnd/>
              <a:tailEnd/>
            </a:ln>
          </p:spPr>
          <p:txBody>
            <a:bodyPr/>
            <a:lstStyle/>
            <a:p>
              <a:pPr algn="ctr"/>
              <a:r>
                <a:rPr lang="zh-CN" altLang="en-US" sz="1200" b="1" dirty="0">
                  <a:latin typeface="微软雅黑" panose="020B0503020204020204" pitchFamily="34" charset="-122"/>
                  <a:ea typeface="微软雅黑" panose="020B0503020204020204" pitchFamily="34" charset="-122"/>
                </a:rPr>
                <a:t>油  管</a:t>
              </a:r>
              <a:endParaRPr lang="zh-CN" altLang="en-US" sz="1200" dirty="0">
                <a:latin typeface="微软雅黑" pitchFamily="34" charset="-122"/>
                <a:ea typeface="微软雅黑" pitchFamily="34" charset="-122"/>
              </a:endParaRPr>
            </a:p>
          </p:txBody>
        </p:sp>
        <p:sp>
          <p:nvSpPr>
            <p:cNvPr id="11" name="Rectangle 35"/>
            <p:cNvSpPr>
              <a:spLocks noChangeArrowheads="1"/>
            </p:cNvSpPr>
            <p:nvPr/>
          </p:nvSpPr>
          <p:spPr bwMode="auto">
            <a:xfrm>
              <a:off x="4423432" y="2186989"/>
              <a:ext cx="310697" cy="1500354"/>
            </a:xfrm>
            <a:prstGeom prst="rect">
              <a:avLst/>
            </a:prstGeom>
            <a:gradFill rotWithShape="1">
              <a:gsLst>
                <a:gs pos="0">
                  <a:srgbClr val="454545"/>
                </a:gs>
                <a:gs pos="50000">
                  <a:schemeClr val="bg1"/>
                </a:gs>
                <a:gs pos="100000">
                  <a:srgbClr val="454545"/>
                </a:gs>
              </a:gsLst>
              <a:lin ang="0" scaled="1"/>
            </a:gradFill>
            <a:ln w="6350">
              <a:solidFill>
                <a:srgbClr val="000000"/>
              </a:solidFill>
              <a:miter lim="800000"/>
              <a:headEnd/>
              <a:tailEnd/>
            </a:ln>
          </p:spPr>
          <p:txBody>
            <a:bodyPr/>
            <a:lstStyle/>
            <a:p>
              <a:pPr>
                <a:defRPr/>
              </a:pPr>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12" name="Line 37"/>
            <p:cNvSpPr>
              <a:spLocks noChangeShapeType="1"/>
            </p:cNvSpPr>
            <p:nvPr/>
          </p:nvSpPr>
          <p:spPr bwMode="auto">
            <a:xfrm>
              <a:off x="4727665" y="2504819"/>
              <a:ext cx="1264100"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nvGrpSpPr>
            <p:cNvPr id="13" name="Group 51"/>
            <p:cNvGrpSpPr>
              <a:grpSpLocks/>
            </p:cNvGrpSpPr>
            <p:nvPr/>
          </p:nvGrpSpPr>
          <p:grpSpPr bwMode="auto">
            <a:xfrm>
              <a:off x="4362662" y="4344260"/>
              <a:ext cx="430528" cy="279860"/>
              <a:chOff x="3330" y="3377"/>
              <a:chExt cx="229" cy="354"/>
            </a:xfrm>
          </p:grpSpPr>
          <p:sp>
            <p:nvSpPr>
              <p:cNvPr id="38" name="Rectangle 52"/>
              <p:cNvSpPr>
                <a:spLocks noChangeArrowheads="1"/>
              </p:cNvSpPr>
              <p:nvPr/>
            </p:nvSpPr>
            <p:spPr bwMode="auto">
              <a:xfrm>
                <a:off x="3353" y="3382"/>
                <a:ext cx="182" cy="346"/>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9" name="Oval 53"/>
              <p:cNvSpPr>
                <a:spLocks noChangeArrowheads="1"/>
              </p:cNvSpPr>
              <p:nvPr/>
            </p:nvSpPr>
            <p:spPr bwMode="auto">
              <a:xfrm>
                <a:off x="3510" y="3386"/>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0" name="Oval 54"/>
              <p:cNvSpPr>
                <a:spLocks noChangeArrowheads="1"/>
              </p:cNvSpPr>
              <p:nvPr/>
            </p:nvSpPr>
            <p:spPr bwMode="auto">
              <a:xfrm>
                <a:off x="3509" y="3483"/>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1" name="Oval 55"/>
              <p:cNvSpPr>
                <a:spLocks noChangeArrowheads="1"/>
              </p:cNvSpPr>
              <p:nvPr/>
            </p:nvSpPr>
            <p:spPr bwMode="auto">
              <a:xfrm>
                <a:off x="3423" y="3434"/>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2" name="Oval 56"/>
              <p:cNvSpPr>
                <a:spLocks noChangeArrowheads="1"/>
              </p:cNvSpPr>
              <p:nvPr/>
            </p:nvSpPr>
            <p:spPr bwMode="auto">
              <a:xfrm>
                <a:off x="3423" y="353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3" name="Oval 57"/>
              <p:cNvSpPr>
                <a:spLocks noChangeArrowheads="1"/>
              </p:cNvSpPr>
              <p:nvPr/>
            </p:nvSpPr>
            <p:spPr bwMode="auto">
              <a:xfrm>
                <a:off x="3423" y="362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4" name="Oval 58"/>
              <p:cNvSpPr>
                <a:spLocks noChangeArrowheads="1"/>
              </p:cNvSpPr>
              <p:nvPr/>
            </p:nvSpPr>
            <p:spPr bwMode="auto">
              <a:xfrm>
                <a:off x="3510" y="358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5" name="Oval 59"/>
              <p:cNvSpPr>
                <a:spLocks noChangeArrowheads="1"/>
              </p:cNvSpPr>
              <p:nvPr/>
            </p:nvSpPr>
            <p:spPr bwMode="auto">
              <a:xfrm>
                <a:off x="3509" y="367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6" name="Oval 60"/>
              <p:cNvSpPr>
                <a:spLocks noChangeArrowheads="1"/>
              </p:cNvSpPr>
              <p:nvPr/>
            </p:nvSpPr>
            <p:spPr bwMode="auto">
              <a:xfrm>
                <a:off x="3336" y="3386"/>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7" name="Oval 61"/>
              <p:cNvSpPr>
                <a:spLocks noChangeArrowheads="1"/>
              </p:cNvSpPr>
              <p:nvPr/>
            </p:nvSpPr>
            <p:spPr bwMode="auto">
              <a:xfrm>
                <a:off x="3334" y="3483"/>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8" name="Oval 62"/>
              <p:cNvSpPr>
                <a:spLocks noChangeArrowheads="1"/>
              </p:cNvSpPr>
              <p:nvPr/>
            </p:nvSpPr>
            <p:spPr bwMode="auto">
              <a:xfrm>
                <a:off x="3335" y="358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9" name="Oval 63"/>
              <p:cNvSpPr>
                <a:spLocks noChangeArrowheads="1"/>
              </p:cNvSpPr>
              <p:nvPr/>
            </p:nvSpPr>
            <p:spPr bwMode="auto">
              <a:xfrm>
                <a:off x="3335" y="367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0" name="Rectangle 64"/>
              <p:cNvSpPr>
                <a:spLocks noChangeArrowheads="1"/>
              </p:cNvSpPr>
              <p:nvPr/>
            </p:nvSpPr>
            <p:spPr bwMode="auto">
              <a:xfrm>
                <a:off x="3538" y="3381"/>
                <a:ext cx="21" cy="350"/>
              </a:xfrm>
              <a:prstGeom prst="rect">
                <a:avLst/>
              </a:prstGeom>
              <a:solidFill>
                <a:schemeClr val="bg1"/>
              </a:solidFill>
              <a:ln w="9525">
                <a:no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1" name="Rectangle 65"/>
              <p:cNvSpPr>
                <a:spLocks noChangeArrowheads="1"/>
              </p:cNvSpPr>
              <p:nvPr/>
            </p:nvSpPr>
            <p:spPr bwMode="auto">
              <a:xfrm>
                <a:off x="3330" y="3381"/>
                <a:ext cx="21" cy="350"/>
              </a:xfrm>
              <a:prstGeom prst="rect">
                <a:avLst/>
              </a:prstGeom>
              <a:solidFill>
                <a:schemeClr val="bg1"/>
              </a:solidFill>
              <a:ln w="9525">
                <a:no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2" name="Line 66"/>
              <p:cNvSpPr>
                <a:spLocks noChangeShapeType="1"/>
              </p:cNvSpPr>
              <p:nvPr/>
            </p:nvSpPr>
            <p:spPr bwMode="auto">
              <a:xfrm>
                <a:off x="3353" y="3377"/>
                <a:ext cx="0" cy="351"/>
              </a:xfrm>
              <a:prstGeom prst="line">
                <a:avLst/>
              </a:prstGeom>
              <a:noFill/>
              <a:ln w="9525">
                <a:solidFill>
                  <a:srgbClr val="000000"/>
                </a:solidFill>
                <a:miter lim="800000"/>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53" name="Line 67"/>
              <p:cNvSpPr>
                <a:spLocks noChangeShapeType="1"/>
              </p:cNvSpPr>
              <p:nvPr/>
            </p:nvSpPr>
            <p:spPr bwMode="auto">
              <a:xfrm>
                <a:off x="3537" y="3377"/>
                <a:ext cx="0" cy="351"/>
              </a:xfrm>
              <a:prstGeom prst="line">
                <a:avLst/>
              </a:prstGeom>
              <a:noFill/>
              <a:ln w="9525">
                <a:solidFill>
                  <a:srgbClr val="000000"/>
                </a:solidFill>
                <a:miter lim="800000"/>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sp>
          <p:nvSpPr>
            <p:cNvPr id="14" name="Rectangle 24"/>
            <p:cNvSpPr>
              <a:spLocks noChangeArrowheads="1"/>
            </p:cNvSpPr>
            <p:nvPr/>
          </p:nvSpPr>
          <p:spPr bwMode="auto">
            <a:xfrm>
              <a:off x="4402437" y="4620695"/>
              <a:ext cx="350971" cy="124502"/>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nvGrpSpPr>
            <p:cNvPr id="15" name="组合 33"/>
            <p:cNvGrpSpPr>
              <a:grpSpLocks/>
            </p:cNvGrpSpPr>
            <p:nvPr/>
          </p:nvGrpSpPr>
          <p:grpSpPr bwMode="auto">
            <a:xfrm>
              <a:off x="4422191" y="3673183"/>
              <a:ext cx="311467" cy="559610"/>
              <a:chOff x="1984289" y="4275237"/>
              <a:chExt cx="304742" cy="656418"/>
            </a:xfrm>
          </p:grpSpPr>
          <p:sp>
            <p:nvSpPr>
              <p:cNvPr id="30" name="Rectangle 30"/>
              <p:cNvSpPr>
                <a:spLocks noChangeArrowheads="1"/>
              </p:cNvSpPr>
              <p:nvPr/>
            </p:nvSpPr>
            <p:spPr bwMode="auto">
              <a:xfrm>
                <a:off x="1984289" y="4275237"/>
                <a:ext cx="304742" cy="656416"/>
              </a:xfrm>
              <a:prstGeom prst="rect">
                <a:avLst/>
              </a:prstGeom>
              <a:gradFill rotWithShape="1">
                <a:gsLst>
                  <a:gs pos="0">
                    <a:srgbClr val="006000"/>
                  </a:gs>
                  <a:gs pos="50000">
                    <a:srgbClr val="6CDA6C"/>
                  </a:gs>
                  <a:gs pos="100000">
                    <a:srgbClr val="006000"/>
                  </a:gs>
                </a:gsLst>
                <a:lin ang="0" scaled="1"/>
              </a:gradFill>
              <a:ln w="1270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1" name="Oval 33"/>
              <p:cNvSpPr>
                <a:spLocks noChangeArrowheads="1"/>
              </p:cNvSpPr>
              <p:nvPr/>
            </p:nvSpPr>
            <p:spPr bwMode="auto">
              <a:xfrm>
                <a:off x="2083888" y="4848586"/>
                <a:ext cx="105545" cy="83069"/>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nvGrpSpPr>
              <p:cNvPr id="32" name="组合 57"/>
              <p:cNvGrpSpPr>
                <a:grpSpLocks/>
              </p:cNvGrpSpPr>
              <p:nvPr/>
            </p:nvGrpSpPr>
            <p:grpSpPr bwMode="auto">
              <a:xfrm>
                <a:off x="2000639" y="4406368"/>
                <a:ext cx="272038" cy="353716"/>
                <a:chOff x="2014102" y="4415246"/>
                <a:chExt cx="272038" cy="353716"/>
              </a:xfrm>
            </p:grpSpPr>
            <p:sp>
              <p:nvSpPr>
                <p:cNvPr id="33" name="Rectangle 31"/>
                <p:cNvSpPr>
                  <a:spLocks noChangeArrowheads="1"/>
                </p:cNvSpPr>
                <p:nvPr/>
              </p:nvSpPr>
              <p:spPr bwMode="auto">
                <a:xfrm>
                  <a:off x="2021534" y="4471519"/>
                  <a:ext cx="257171" cy="297442"/>
                </a:xfrm>
                <a:prstGeom prst="rect">
                  <a:avLst/>
                </a:prstGeom>
                <a:gradFill rotWithShape="1">
                  <a:gsLst>
                    <a:gs pos="0">
                      <a:srgbClr val="FFFF00"/>
                    </a:gs>
                    <a:gs pos="50000">
                      <a:srgbClr val="767600"/>
                    </a:gs>
                    <a:gs pos="100000">
                      <a:srgbClr val="FFFF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4" name="Oval 32"/>
                <p:cNvSpPr>
                  <a:spLocks noChangeArrowheads="1"/>
                </p:cNvSpPr>
                <p:nvPr/>
              </p:nvSpPr>
              <p:spPr bwMode="auto">
                <a:xfrm>
                  <a:off x="2113700" y="4718048"/>
                  <a:ext cx="69867" cy="50914"/>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5" name="AutoShape 67"/>
                <p:cNvSpPr>
                  <a:spLocks noChangeArrowheads="1"/>
                </p:cNvSpPr>
                <p:nvPr/>
              </p:nvSpPr>
              <p:spPr bwMode="auto">
                <a:xfrm>
                  <a:off x="2014102" y="4415246"/>
                  <a:ext cx="272038" cy="56273"/>
                </a:xfrm>
                <a:prstGeom prst="triangle">
                  <a:avLst>
                    <a:gd name="adj" fmla="val 50000"/>
                  </a:avLst>
                </a:prstGeom>
                <a:gradFill rotWithShape="1">
                  <a:gsLst>
                    <a:gs pos="0">
                      <a:srgbClr val="FFFF00"/>
                    </a:gs>
                    <a:gs pos="50000">
                      <a:srgbClr val="767600"/>
                    </a:gs>
                    <a:gs pos="100000">
                      <a:srgbClr val="FFFF00"/>
                    </a:gs>
                  </a:gsLst>
                  <a:lin ang="0" scaled="1"/>
                </a:gradFill>
                <a:ln w="6350" algn="ctr">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6" name="Oval 92"/>
                <p:cNvSpPr>
                  <a:spLocks noChangeArrowheads="1"/>
                </p:cNvSpPr>
                <p:nvPr/>
              </p:nvSpPr>
              <p:spPr bwMode="auto">
                <a:xfrm>
                  <a:off x="2113700" y="4471519"/>
                  <a:ext cx="69867" cy="49574"/>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7" name="Line 93"/>
                <p:cNvSpPr>
                  <a:spLocks noChangeShapeType="1"/>
                </p:cNvSpPr>
                <p:nvPr/>
              </p:nvSpPr>
              <p:spPr bwMode="auto">
                <a:xfrm>
                  <a:off x="2021534" y="4521093"/>
                  <a:ext cx="257171" cy="0"/>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grpSp>
        <p:sp>
          <p:nvSpPr>
            <p:cNvPr id="16" name="Line 37"/>
            <p:cNvSpPr>
              <a:spLocks noChangeShapeType="1"/>
            </p:cNvSpPr>
            <p:nvPr/>
          </p:nvSpPr>
          <p:spPr bwMode="auto">
            <a:xfrm>
              <a:off x="4616726" y="2978771"/>
              <a:ext cx="141147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7" name="Rectangle 24"/>
            <p:cNvSpPr>
              <a:spLocks noChangeArrowheads="1"/>
            </p:cNvSpPr>
            <p:nvPr/>
          </p:nvSpPr>
          <p:spPr bwMode="auto">
            <a:xfrm>
              <a:off x="4425938" y="4747845"/>
              <a:ext cx="303180" cy="165957"/>
            </a:xfrm>
            <a:prstGeom prst="rect">
              <a:avLst/>
            </a:prstGeom>
            <a:gradFill rotWithShape="1">
              <a:gsLst>
                <a:gs pos="0">
                  <a:schemeClr val="tx2"/>
                </a:gs>
                <a:gs pos="50000">
                  <a:schemeClr val="bg1"/>
                </a:gs>
                <a:gs pos="100000">
                  <a:schemeClr val="tx2"/>
                </a:gs>
              </a:gsLst>
              <a:lin ang="0" scaled="1"/>
            </a:gradFill>
            <a:ln w="9525">
              <a:solidFill>
                <a:srgbClr val="000000"/>
              </a:solidFill>
              <a:miter lim="800000"/>
              <a:headEnd/>
              <a:tailEnd/>
            </a:ln>
          </p:spPr>
          <p:txBody>
            <a:bodyPr/>
            <a:lstStyle/>
            <a:p>
              <a:pPr>
                <a:defRPr/>
              </a:pPr>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18" name="Line 90"/>
            <p:cNvSpPr>
              <a:spLocks noChangeShapeType="1"/>
            </p:cNvSpPr>
            <p:nvPr/>
          </p:nvSpPr>
          <p:spPr bwMode="auto">
            <a:xfrm>
              <a:off x="4426749" y="4747570"/>
              <a:ext cx="302351" cy="165622"/>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9" name="Line 91"/>
            <p:cNvSpPr>
              <a:spLocks noChangeShapeType="1"/>
            </p:cNvSpPr>
            <p:nvPr/>
          </p:nvSpPr>
          <p:spPr bwMode="auto">
            <a:xfrm flipV="1">
              <a:off x="4426749" y="4747570"/>
              <a:ext cx="302351" cy="165622"/>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0" name="Rectangle 24"/>
            <p:cNvSpPr>
              <a:spLocks noChangeArrowheads="1"/>
            </p:cNvSpPr>
            <p:nvPr/>
          </p:nvSpPr>
          <p:spPr bwMode="auto">
            <a:xfrm>
              <a:off x="4402437" y="4227336"/>
              <a:ext cx="350971" cy="114224"/>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21" name="Line 18"/>
            <p:cNvSpPr>
              <a:spLocks noChangeShapeType="1"/>
            </p:cNvSpPr>
            <p:nvPr/>
          </p:nvSpPr>
          <p:spPr bwMode="auto">
            <a:xfrm>
              <a:off x="4753202" y="4533263"/>
              <a:ext cx="122763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nvGrpSpPr>
            <p:cNvPr id="22" name="组合 41"/>
            <p:cNvGrpSpPr>
              <a:grpSpLocks/>
            </p:cNvGrpSpPr>
            <p:nvPr/>
          </p:nvGrpSpPr>
          <p:grpSpPr bwMode="auto">
            <a:xfrm>
              <a:off x="4541173" y="2170798"/>
              <a:ext cx="73590" cy="1626604"/>
              <a:chOff x="2100658" y="2628369"/>
              <a:chExt cx="72000" cy="1321839"/>
            </a:xfrm>
          </p:grpSpPr>
          <p:sp>
            <p:nvSpPr>
              <p:cNvPr id="28" name="Rectangle 91"/>
              <p:cNvSpPr>
                <a:spLocks noChangeArrowheads="1"/>
              </p:cNvSpPr>
              <p:nvPr/>
            </p:nvSpPr>
            <p:spPr bwMode="auto">
              <a:xfrm>
                <a:off x="2114360" y="2628369"/>
                <a:ext cx="44596" cy="1295183"/>
              </a:xfrm>
              <a:prstGeom prst="rect">
                <a:avLst/>
              </a:prstGeom>
              <a:gradFill rotWithShape="1">
                <a:gsLst>
                  <a:gs pos="0">
                    <a:srgbClr val="800000"/>
                  </a:gs>
                  <a:gs pos="50000">
                    <a:srgbClr val="FFFFFF"/>
                  </a:gs>
                  <a:gs pos="100000">
                    <a:srgbClr val="8000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29" name="Rectangle 91"/>
              <p:cNvSpPr>
                <a:spLocks noChangeArrowheads="1"/>
              </p:cNvSpPr>
              <p:nvPr/>
            </p:nvSpPr>
            <p:spPr bwMode="auto">
              <a:xfrm>
                <a:off x="2100658" y="3554208"/>
                <a:ext cx="72000" cy="396000"/>
              </a:xfrm>
              <a:prstGeom prst="rect">
                <a:avLst/>
              </a:prstGeom>
              <a:gradFill rotWithShape="1">
                <a:gsLst>
                  <a:gs pos="0">
                    <a:srgbClr val="800000"/>
                  </a:gs>
                  <a:gs pos="50000">
                    <a:srgbClr val="FFFFFF"/>
                  </a:gs>
                  <a:gs pos="100000">
                    <a:srgbClr val="8000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sp>
          <p:nvSpPr>
            <p:cNvPr id="23" name="Line 22"/>
            <p:cNvSpPr>
              <a:spLocks noChangeShapeType="1"/>
            </p:cNvSpPr>
            <p:nvPr/>
          </p:nvSpPr>
          <p:spPr bwMode="auto">
            <a:xfrm>
              <a:off x="3954881" y="2184231"/>
              <a:ext cx="2057735" cy="0"/>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4" name="Text Box 28"/>
            <p:cNvSpPr txBox="1">
              <a:spLocks noChangeArrowheads="1"/>
            </p:cNvSpPr>
            <p:nvPr/>
          </p:nvSpPr>
          <p:spPr bwMode="auto">
            <a:xfrm>
              <a:off x="4976849" y="3531167"/>
              <a:ext cx="1309394" cy="369531"/>
            </a:xfrm>
            <a:prstGeom prst="rect">
              <a:avLst/>
            </a:prstGeom>
            <a:noFill/>
            <a:ln w="9525" algn="ctr">
              <a:noFill/>
              <a:miter lim="800000"/>
              <a:headEnd/>
              <a:tailEnd/>
            </a:ln>
          </p:spPr>
          <p:txBody>
            <a:bodyPr/>
            <a:lstStyle/>
            <a:p>
              <a:pPr algn="ctr" eaLnBrk="1" hangingPunct="1"/>
              <a:r>
                <a:rPr lang="zh-CN" altLang="en-US" sz="1200" b="1" dirty="0" smtClean="0">
                  <a:latin typeface="微软雅黑" panose="020B0503020204020204" pitchFamily="34" charset="-122"/>
                  <a:ea typeface="微软雅黑" panose="020B0503020204020204" pitchFamily="34" charset="-122"/>
                </a:rPr>
                <a:t>抽油泵</a:t>
              </a:r>
              <a:endParaRPr lang="zh-CN" altLang="en-US" sz="1200" b="1" dirty="0">
                <a:latin typeface="微软雅黑" pitchFamily="34" charset="-122"/>
                <a:ea typeface="微软雅黑" pitchFamily="34" charset="-122"/>
              </a:endParaRPr>
            </a:p>
          </p:txBody>
        </p:sp>
        <p:sp>
          <p:nvSpPr>
            <p:cNvPr id="25" name="Text Box 28"/>
            <p:cNvSpPr txBox="1">
              <a:spLocks noChangeArrowheads="1"/>
            </p:cNvSpPr>
            <p:nvPr/>
          </p:nvSpPr>
          <p:spPr bwMode="auto">
            <a:xfrm>
              <a:off x="5137074" y="3100576"/>
              <a:ext cx="1032908" cy="231460"/>
            </a:xfrm>
            <a:prstGeom prst="rect">
              <a:avLst/>
            </a:prstGeom>
            <a:noFill/>
            <a:ln w="9525" algn="ctr">
              <a:noFill/>
              <a:miter lim="800000"/>
              <a:headEnd/>
              <a:tailEnd/>
            </a:ln>
          </p:spPr>
          <p:txBody>
            <a:bodyPr/>
            <a:lstStyle/>
            <a:p>
              <a:pPr algn="ctr"/>
              <a:r>
                <a:rPr lang="zh-CN" altLang="en-US" sz="1200" b="1" dirty="0" smtClean="0">
                  <a:latin typeface="微软雅黑" panose="020B0503020204020204" pitchFamily="34" charset="-122"/>
                  <a:ea typeface="微软雅黑" panose="020B0503020204020204" pitchFamily="34" charset="-122"/>
                </a:rPr>
                <a:t>加</a:t>
              </a:r>
              <a:r>
                <a:rPr lang="zh-CN" altLang="en-US" sz="1200" b="1" dirty="0">
                  <a:latin typeface="微软雅黑" pitchFamily="34" charset="-122"/>
                  <a:ea typeface="微软雅黑" pitchFamily="34" charset="-122"/>
                </a:rPr>
                <a:t>重杆</a:t>
              </a:r>
              <a:endParaRPr lang="zh-CN" altLang="en-US" sz="1200" dirty="0">
                <a:latin typeface="微软雅黑" pitchFamily="34" charset="-122"/>
                <a:ea typeface="微软雅黑" pitchFamily="34" charset="-122"/>
              </a:endParaRPr>
            </a:p>
          </p:txBody>
        </p:sp>
        <p:sp>
          <p:nvSpPr>
            <p:cNvPr id="26" name="Line 37"/>
            <p:cNvSpPr>
              <a:spLocks noChangeShapeType="1"/>
            </p:cNvSpPr>
            <p:nvPr/>
          </p:nvSpPr>
          <p:spPr bwMode="auto">
            <a:xfrm>
              <a:off x="4597580" y="3519288"/>
              <a:ext cx="141147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7" name="Line 37"/>
            <p:cNvSpPr>
              <a:spLocks noChangeShapeType="1"/>
            </p:cNvSpPr>
            <p:nvPr/>
          </p:nvSpPr>
          <p:spPr bwMode="auto">
            <a:xfrm>
              <a:off x="4793190" y="3927775"/>
              <a:ext cx="1263593" cy="38857"/>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pic>
        <p:nvPicPr>
          <p:cNvPr id="54" name="Picture 2" descr="C:\Users\PC4\Desktop\ppt图\bd7bf8c6-6661-4501-a785-53a5f02db7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7164" y="4194929"/>
            <a:ext cx="1396861" cy="1136955"/>
          </a:xfrm>
          <a:prstGeom prst="rect">
            <a:avLst/>
          </a:prstGeom>
        </p:spPr>
        <p:style>
          <a:lnRef idx="2">
            <a:schemeClr val="dk1"/>
          </a:lnRef>
          <a:fillRef idx="1">
            <a:schemeClr val="lt1"/>
          </a:fillRef>
          <a:effectRef idx="0">
            <a:schemeClr val="dk1"/>
          </a:effectRef>
          <a:fontRef idx="minor">
            <a:schemeClr val="dk1"/>
          </a:fontRef>
        </p:style>
      </p:pic>
      <p:pic>
        <p:nvPicPr>
          <p:cNvPr id="55" name="Picture 3" descr="C:\Users\PC4\Desktop\ppt图\0KZ7YqmRz_1398333001_看图王.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165" y="3008639"/>
            <a:ext cx="1396860" cy="1146331"/>
          </a:xfrm>
          <a:prstGeom prst="rect">
            <a:avLst/>
          </a:prstGeom>
        </p:spPr>
        <p:style>
          <a:lnRef idx="2">
            <a:schemeClr val="dk1"/>
          </a:lnRef>
          <a:fillRef idx="1">
            <a:schemeClr val="lt1"/>
          </a:fillRef>
          <a:effectRef idx="0">
            <a:schemeClr val="dk1"/>
          </a:effectRef>
          <a:fontRef idx="minor">
            <a:schemeClr val="dk1"/>
          </a:fontRef>
        </p:style>
      </p:pic>
      <p:sp>
        <p:nvSpPr>
          <p:cNvPr id="65" name="矩形 64"/>
          <p:cNvSpPr/>
          <p:nvPr/>
        </p:nvSpPr>
        <p:spPr>
          <a:xfrm>
            <a:off x="1224260" y="5551596"/>
            <a:ext cx="3654152" cy="600164"/>
          </a:xfrm>
          <a:prstGeom prst="rect">
            <a:avLst/>
          </a:prstGeom>
          <a:ln>
            <a:solidFill>
              <a:schemeClr val="tx1"/>
            </a:solidFill>
            <a:prstDash val="dash"/>
          </a:ln>
        </p:spPr>
        <p:txBody>
          <a:bodyPr wrap="square">
            <a:spAutoFit/>
          </a:bodyPr>
          <a:lstStyle/>
          <a:p>
            <a:pPr lvl="0" eaLnBrk="0" fontAlgn="base" hangingPunct="0">
              <a:spcBef>
                <a:spcPct val="0"/>
              </a:spcBef>
              <a:spcAft>
                <a:spcPct val="0"/>
              </a:spcAft>
            </a:pPr>
            <a:r>
              <a:rPr lang="zh-CN" altLang="en-US" sz="1100" b="1">
                <a:solidFill>
                  <a:srgbClr val="002060"/>
                </a:solidFill>
                <a:latin typeface="微软雅黑" panose="020B0503020204020204" pitchFamily="34" charset="-122"/>
                <a:ea typeface="微软雅黑" panose="020B0503020204020204" pitchFamily="34" charset="-122"/>
              </a:rPr>
              <a:t>现场试验</a:t>
            </a:r>
            <a:r>
              <a:rPr lang="en-US" altLang="zh-CN" sz="1100" b="1" dirty="0">
                <a:solidFill>
                  <a:srgbClr val="002060"/>
                </a:solidFill>
                <a:latin typeface="微软雅黑" panose="020B0503020204020204" pitchFamily="34" charset="-122"/>
                <a:ea typeface="微软雅黑" panose="020B0503020204020204" pitchFamily="34" charset="-122"/>
              </a:rPr>
              <a:t>426</a:t>
            </a:r>
            <a:r>
              <a:rPr lang="zh-CN" altLang="en-US" sz="1100" b="1">
                <a:solidFill>
                  <a:srgbClr val="002060"/>
                </a:solidFill>
                <a:latin typeface="微软雅黑" panose="020B0503020204020204" pitchFamily="34" charset="-122"/>
                <a:ea typeface="微软雅黑" panose="020B0503020204020204" pitchFamily="34" charset="-122"/>
              </a:rPr>
              <a:t>口井，使用</a:t>
            </a:r>
            <a:r>
              <a:rPr lang="zh-CN" altLang="en-US" sz="1100" b="1">
                <a:solidFill>
                  <a:srgbClr val="002060"/>
                </a:solidFill>
                <a:latin typeface="微软雅黑" panose="020B0503020204020204" pitchFamily="34" charset="-122"/>
                <a:ea typeface="微软雅黑" panose="020B0503020204020204" pitchFamily="34" charset="-122"/>
                <a:sym typeface="+mn-ea"/>
              </a:rPr>
              <a:t>碳纤维连续抽油杆</a:t>
            </a:r>
            <a:r>
              <a:rPr lang="en-US" altLang="zh-CN" sz="1100" b="1" dirty="0">
                <a:solidFill>
                  <a:srgbClr val="002060"/>
                </a:solidFill>
                <a:latin typeface="微软雅黑" panose="020B0503020204020204" charset="-122"/>
                <a:ea typeface="微软雅黑" panose="020B0503020204020204" charset="-122"/>
                <a:sym typeface="+mn-ea"/>
              </a:rPr>
              <a:t>60</a:t>
            </a:r>
            <a:r>
              <a:rPr lang="zh-CN" altLang="en-US" sz="1100" b="1">
                <a:solidFill>
                  <a:srgbClr val="002060"/>
                </a:solidFill>
                <a:latin typeface="微软雅黑" panose="020B0503020204020204" charset="-122"/>
                <a:ea typeface="微软雅黑" panose="020B0503020204020204" charset="-122"/>
                <a:sym typeface="+mn-ea"/>
              </a:rPr>
              <a:t>余万米，</a:t>
            </a:r>
            <a:r>
              <a:rPr lang="zh-CN" altLang="en-US" sz="1100" b="1">
                <a:solidFill>
                  <a:srgbClr val="002060"/>
                </a:solidFill>
                <a:latin typeface="微软雅黑" panose="020B0503020204020204" pitchFamily="34" charset="-122"/>
                <a:ea typeface="微软雅黑" panose="020B0503020204020204" pitchFamily="34" charset="-122"/>
              </a:rPr>
              <a:t>平均泵挂加深</a:t>
            </a:r>
            <a:r>
              <a:rPr lang="en-US" altLang="zh-CN" sz="1100" b="1" dirty="0">
                <a:solidFill>
                  <a:srgbClr val="002060"/>
                </a:solidFill>
                <a:latin typeface="微软雅黑" panose="020B0503020204020204" pitchFamily="34" charset="-122"/>
                <a:ea typeface="微软雅黑" panose="020B0503020204020204" pitchFamily="34" charset="-122"/>
              </a:rPr>
              <a:t>399</a:t>
            </a:r>
            <a:r>
              <a:rPr lang="zh-CN" altLang="en-US" sz="1100" b="1">
                <a:solidFill>
                  <a:srgbClr val="002060"/>
                </a:solidFill>
                <a:latin typeface="微软雅黑" panose="020B0503020204020204" pitchFamily="34" charset="-122"/>
                <a:ea typeface="微软雅黑" panose="020B0503020204020204" pitchFamily="34" charset="-122"/>
              </a:rPr>
              <a:t>米，日均增油</a:t>
            </a:r>
            <a:r>
              <a:rPr lang="en-US" altLang="zh-CN" sz="1100" b="1" dirty="0">
                <a:solidFill>
                  <a:srgbClr val="002060"/>
                </a:solidFill>
                <a:latin typeface="微软雅黑" panose="020B0503020204020204" pitchFamily="34" charset="-122"/>
                <a:ea typeface="微软雅黑" panose="020B0503020204020204" pitchFamily="34" charset="-122"/>
              </a:rPr>
              <a:t>262.6</a:t>
            </a:r>
            <a:r>
              <a:rPr lang="zh-CN" altLang="en-US" sz="1100" b="1">
                <a:solidFill>
                  <a:srgbClr val="002060"/>
                </a:solidFill>
                <a:latin typeface="微软雅黑" panose="020B0503020204020204" pitchFamily="34" charset="-122"/>
                <a:ea typeface="微软雅黑" panose="020B0503020204020204" pitchFamily="34" charset="-122"/>
              </a:rPr>
              <a:t>吨，高腐蚀井延长检泵周期</a:t>
            </a:r>
            <a:r>
              <a:rPr lang="en-US" altLang="zh-CN" sz="1100" b="1" dirty="0">
                <a:solidFill>
                  <a:srgbClr val="002060"/>
                </a:solidFill>
                <a:latin typeface="微软雅黑" panose="020B0503020204020204" pitchFamily="34" charset="-122"/>
                <a:ea typeface="微软雅黑" panose="020B0503020204020204" pitchFamily="34" charset="-122"/>
              </a:rPr>
              <a:t>390</a:t>
            </a:r>
            <a:r>
              <a:rPr lang="zh-CN" altLang="en-US" sz="1100" b="1">
                <a:solidFill>
                  <a:srgbClr val="002060"/>
                </a:solidFill>
                <a:latin typeface="微软雅黑" panose="020B0503020204020204" pitchFamily="34" charset="-122"/>
                <a:ea typeface="微软雅黑" panose="020B0503020204020204" pitchFamily="34" charset="-122"/>
              </a:rPr>
              <a:t>天</a:t>
            </a:r>
            <a:r>
              <a:rPr lang="zh-CN" altLang="en-US" sz="1100" b="1">
                <a:solidFill>
                  <a:srgbClr val="002060"/>
                </a:solidFill>
                <a:latin typeface="微软雅黑" pitchFamily="34" charset="-122"/>
                <a:ea typeface="微软雅黑" pitchFamily="34" charset="-122"/>
                <a:cs typeface="Times New Roman" pitchFamily="18" charset="0"/>
              </a:rPr>
              <a:t>。</a:t>
            </a:r>
            <a:endParaRPr lang="zh-CN" altLang="en-US" sz="1100" b="1" dirty="0">
              <a:solidFill>
                <a:srgbClr val="002060"/>
              </a:solidFill>
              <a:latin typeface="Times New Roman" pitchFamily="18" charset="0"/>
              <a:ea typeface="微软雅黑" pitchFamily="34" charset="-122"/>
              <a:cs typeface="Times New Roman" pitchFamily="18" charset="0"/>
            </a:endParaRPr>
          </a:p>
        </p:txBody>
      </p:sp>
      <p:sp>
        <p:nvSpPr>
          <p:cNvPr id="60" name="直接连接符 834"/>
          <p:cNvSpPr>
            <a:spLocks noChangeShapeType="1"/>
          </p:cNvSpPr>
          <p:nvPr/>
        </p:nvSpPr>
        <p:spPr bwMode="auto">
          <a:xfrm>
            <a:off x="636650" y="2553870"/>
            <a:ext cx="11064012" cy="3689"/>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charset="-122"/>
              <a:ea typeface="微软雅黑" panose="020B0503020204020204" charset="-122"/>
            </a:endParaRPr>
          </a:p>
        </p:txBody>
      </p:sp>
      <p:sp>
        <p:nvSpPr>
          <p:cNvPr id="61" name="直接连接符 834"/>
          <p:cNvSpPr>
            <a:spLocks noChangeShapeType="1"/>
          </p:cNvSpPr>
          <p:nvPr/>
        </p:nvSpPr>
        <p:spPr bwMode="auto">
          <a:xfrm flipV="1">
            <a:off x="684486" y="1364207"/>
            <a:ext cx="11016176" cy="10988"/>
          </a:xfrm>
          <a:prstGeom prst="line">
            <a:avLst/>
          </a:prstGeom>
          <a:noFill/>
          <a:ln w="12700">
            <a:solidFill>
              <a:schemeClr val="tx1">
                <a:lumMod val="65000"/>
                <a:lumOff val="35000"/>
              </a:schemeClr>
            </a:solidFill>
            <a:bevel/>
          </a:ln>
          <a:extLst>
            <a:ext uri="{909E8E84-426E-40DD-AFC4-6F175D3DCCD1}">
              <a14:hiddenFill xmlns:a14="http://schemas.microsoft.com/office/drawing/2010/main">
                <a:noFill/>
              </a14:hiddenFill>
            </a:ext>
          </a:extLst>
        </p:spPr>
        <p:txBody>
          <a:bodyPr/>
          <a:lstStyle/>
          <a:p>
            <a:endParaRPr lang="zh-CN" altLang="en-US">
              <a:solidFill>
                <a:schemeClr val="accent2"/>
              </a:solidFill>
              <a:latin typeface="微软雅黑" panose="020B0503020204020204" charset="-122"/>
              <a:ea typeface="微软雅黑" panose="020B0503020204020204" charset="-122"/>
            </a:endParaRPr>
          </a:p>
        </p:txBody>
      </p:sp>
      <p:grpSp>
        <p:nvGrpSpPr>
          <p:cNvPr id="62" name="组合 61"/>
          <p:cNvGrpSpPr/>
          <p:nvPr/>
        </p:nvGrpSpPr>
        <p:grpSpPr>
          <a:xfrm>
            <a:off x="5639976" y="2791792"/>
            <a:ext cx="5784727" cy="3450528"/>
            <a:chOff x="4819704" y="2480343"/>
            <a:chExt cx="4475759" cy="2931492"/>
          </a:xfrm>
        </p:grpSpPr>
        <p:sp>
          <p:nvSpPr>
            <p:cNvPr id="63" name="TextBox 13"/>
            <p:cNvSpPr txBox="1">
              <a:spLocks noChangeArrowheads="1"/>
            </p:cNvSpPr>
            <p:nvPr/>
          </p:nvSpPr>
          <p:spPr bwMode="auto">
            <a:xfrm>
              <a:off x="6463964" y="2480343"/>
              <a:ext cx="1254167" cy="26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rgbClr val="800080"/>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spcBef>
                  <a:spcPct val="0"/>
                </a:spcBef>
                <a:spcAft>
                  <a:spcPct val="0"/>
                </a:spcAft>
              </a:pPr>
              <a:r>
                <a:rPr lang="zh-CN" altLang="en-US" dirty="0">
                  <a:solidFill>
                    <a:srgbClr val="002060"/>
                  </a:solidFill>
                </a:rPr>
                <a:t>现场应用配套模式</a:t>
              </a:r>
            </a:p>
          </p:txBody>
        </p:sp>
        <p:sp>
          <p:nvSpPr>
            <p:cNvPr id="64" name="矩形 1"/>
            <p:cNvSpPr>
              <a:spLocks noChangeArrowheads="1"/>
            </p:cNvSpPr>
            <p:nvPr/>
          </p:nvSpPr>
          <p:spPr bwMode="auto">
            <a:xfrm>
              <a:off x="5298541" y="2860519"/>
              <a:ext cx="3585015" cy="450753"/>
            </a:xfrm>
            <a:prstGeom prst="rect">
              <a:avLst/>
            </a:prstGeom>
            <a:ln w="12700">
              <a:solidFill>
                <a:schemeClr val="accent1">
                  <a:shade val="50000"/>
                </a:schemeClr>
              </a:solidFill>
              <a:prstDash val="dash"/>
              <a:headEnd/>
              <a:tailEnd/>
            </a:ln>
            <a:extLst/>
          </p:spPr>
          <p:style>
            <a:lnRef idx="2">
              <a:schemeClr val="accent2"/>
            </a:lnRef>
            <a:fillRef idx="1">
              <a:schemeClr val="lt1"/>
            </a:fillRef>
            <a:effectRef idx="0">
              <a:schemeClr val="accent2"/>
            </a:effectRef>
            <a:fontRef idx="minor">
              <a:schemeClr val="dk1"/>
            </a:fontRef>
          </p:style>
          <p:txBody>
            <a:bodyPr wrap="square" lIns="31653" tIns="15827" rIns="31653" bIns="15827">
              <a:spAutoFit/>
            </a:bodyPr>
            <a:lstStyle/>
            <a:p>
              <a:pPr algn="just" fontAlgn="base">
                <a:lnSpc>
                  <a:spcPct val="135000"/>
                </a:lnSpc>
                <a:spcBef>
                  <a:spcPct val="0"/>
                </a:spcBef>
                <a:spcAft>
                  <a:spcPct val="0"/>
                </a:spcAft>
                <a:buClr>
                  <a:srgbClr val="FF0000"/>
                </a:buClr>
              </a:pPr>
              <a:r>
                <a:rPr kumimoji="1" lang="zh-CN" altLang="en-US" sz="1200" b="1" smtClean="0">
                  <a:solidFill>
                    <a:srgbClr val="002060"/>
                  </a:solidFill>
                  <a:latin typeface="微软雅黑" panose="020B0503020204020204" pitchFamily="34" charset="-122"/>
                  <a:ea typeface="微软雅黑" panose="020B0503020204020204" pitchFamily="34" charset="-122"/>
                </a:rPr>
                <a:t>初步</a:t>
              </a:r>
              <a:r>
                <a:rPr kumimoji="1" lang="zh-CN" altLang="en-US" sz="1200" b="1" dirty="0">
                  <a:solidFill>
                    <a:srgbClr val="002060"/>
                  </a:solidFill>
                  <a:latin typeface="微软雅黑" panose="020B0503020204020204" pitchFamily="34" charset="-122"/>
                  <a:ea typeface="微软雅黑" panose="020B0503020204020204" pitchFamily="34" charset="-122"/>
                </a:rPr>
                <a:t>形成低渗透油藏小泵深抽增产、高矿化度油井防腐延寿两种应用配套模式。</a:t>
              </a:r>
              <a:endParaRPr kumimoji="1" lang="en-US" altLang="zh-CN" sz="1200" b="1" dirty="0">
                <a:solidFill>
                  <a:srgbClr val="002060"/>
                </a:solidFill>
                <a:latin typeface="微软雅黑" panose="020B0503020204020204" pitchFamily="34" charset="-122"/>
                <a:ea typeface="微软雅黑" panose="020B0503020204020204" pitchFamily="34" charset="-122"/>
              </a:endParaRPr>
            </a:p>
          </p:txBody>
        </p:sp>
        <p:sp>
          <p:nvSpPr>
            <p:cNvPr id="67" name="Rectangle 4"/>
            <p:cNvSpPr>
              <a:spLocks noChangeArrowheads="1"/>
            </p:cNvSpPr>
            <p:nvPr/>
          </p:nvSpPr>
          <p:spPr bwMode="auto">
            <a:xfrm>
              <a:off x="4819704" y="3560342"/>
              <a:ext cx="1800200" cy="22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2060"/>
                  </a:solidFill>
                  <a:ea typeface="微软雅黑" panose="020B0503020204020204" pitchFamily="34" charset="-122"/>
                </a:rPr>
                <a:t>小泵深抽增产（</a:t>
              </a:r>
              <a:r>
                <a:rPr lang="en-US" altLang="zh-CN" sz="1100" b="1" dirty="0">
                  <a:solidFill>
                    <a:srgbClr val="002060"/>
                  </a:solidFill>
                  <a:ea typeface="微软雅黑" panose="020B0503020204020204" pitchFamily="34" charset="-122"/>
                </a:rPr>
                <a:t>298</a:t>
              </a:r>
              <a:r>
                <a:rPr lang="zh-CN" altLang="en-US" sz="1100" b="1" dirty="0">
                  <a:solidFill>
                    <a:srgbClr val="002060"/>
                  </a:solidFill>
                  <a:ea typeface="微软雅黑" panose="020B0503020204020204" pitchFamily="34" charset="-122"/>
                </a:rPr>
                <a:t>口）</a:t>
              </a:r>
            </a:p>
          </p:txBody>
        </p:sp>
        <p:sp>
          <p:nvSpPr>
            <p:cNvPr id="69" name="Rectangle 4"/>
            <p:cNvSpPr>
              <a:spLocks noChangeArrowheads="1"/>
            </p:cNvSpPr>
            <p:nvPr/>
          </p:nvSpPr>
          <p:spPr bwMode="auto">
            <a:xfrm>
              <a:off x="6172022" y="3555281"/>
              <a:ext cx="1838053" cy="22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2060"/>
                  </a:solidFill>
                  <a:ea typeface="微软雅黑" panose="020B0503020204020204" pitchFamily="34" charset="-122"/>
                </a:rPr>
                <a:t>防腐延寿（</a:t>
              </a:r>
              <a:r>
                <a:rPr lang="en-US" altLang="zh-CN" sz="1100" b="1" dirty="0">
                  <a:solidFill>
                    <a:srgbClr val="002060"/>
                  </a:solidFill>
                  <a:ea typeface="微软雅黑" panose="020B0503020204020204" pitchFamily="34" charset="-122"/>
                </a:rPr>
                <a:t>84</a:t>
              </a:r>
              <a:r>
                <a:rPr lang="zh-CN" altLang="en-US" sz="1100" b="1" dirty="0">
                  <a:solidFill>
                    <a:srgbClr val="002060"/>
                  </a:solidFill>
                  <a:ea typeface="微软雅黑" panose="020B0503020204020204" pitchFamily="34" charset="-122"/>
                </a:rPr>
                <a:t>口）</a:t>
              </a:r>
            </a:p>
          </p:txBody>
        </p:sp>
        <p:sp>
          <p:nvSpPr>
            <p:cNvPr id="70" name="Rectangle 4"/>
            <p:cNvSpPr>
              <a:spLocks noChangeArrowheads="1"/>
            </p:cNvSpPr>
            <p:nvPr/>
          </p:nvSpPr>
          <p:spPr bwMode="auto">
            <a:xfrm>
              <a:off x="7860644" y="5189577"/>
              <a:ext cx="1434819" cy="22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2060"/>
                  </a:solidFill>
                  <a:ea typeface="微软雅黑" panose="020B0503020204020204" pitchFamily="34" charset="-122"/>
                </a:rPr>
                <a:t>平均检泵周期，</a:t>
              </a:r>
              <a:r>
                <a:rPr lang="en-US" altLang="zh-CN" sz="1100" b="1" dirty="0">
                  <a:solidFill>
                    <a:srgbClr val="002060"/>
                  </a:solidFill>
                  <a:ea typeface="微软雅黑" panose="020B0503020204020204" pitchFamily="34" charset="-122"/>
                </a:rPr>
                <a:t>d</a:t>
              </a:r>
              <a:endParaRPr lang="zh-CN" altLang="en-US" sz="1100" b="1" dirty="0">
                <a:solidFill>
                  <a:srgbClr val="002060"/>
                </a:solidFill>
                <a:ea typeface="微软雅黑" panose="020B0503020204020204" pitchFamily="34" charset="-122"/>
              </a:endParaRPr>
            </a:p>
          </p:txBody>
        </p:sp>
        <p:sp>
          <p:nvSpPr>
            <p:cNvPr id="71" name="Rectangle 4"/>
            <p:cNvSpPr>
              <a:spLocks noChangeArrowheads="1"/>
            </p:cNvSpPr>
            <p:nvPr/>
          </p:nvSpPr>
          <p:spPr bwMode="auto">
            <a:xfrm>
              <a:off x="4819704" y="5170973"/>
              <a:ext cx="1587456" cy="22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l-GR" altLang="zh-CN" sz="1100" b="1" dirty="0">
                  <a:solidFill>
                    <a:srgbClr val="002060"/>
                  </a:solidFill>
                  <a:ea typeface="微软雅黑" panose="020B0503020204020204" pitchFamily="34" charset="-122"/>
                </a:rPr>
                <a:t>Φ38</a:t>
              </a:r>
              <a:r>
                <a:rPr lang="zh-CN" altLang="en-US" sz="1100" b="1" dirty="0">
                  <a:solidFill>
                    <a:srgbClr val="002060"/>
                  </a:solidFill>
                  <a:ea typeface="微软雅黑" panose="020B0503020204020204" pitchFamily="34" charset="-122"/>
                </a:rPr>
                <a:t>泵下深对比，</a:t>
              </a:r>
              <a:r>
                <a:rPr lang="en-US" altLang="zh-CN" sz="1100" b="1" dirty="0">
                  <a:solidFill>
                    <a:srgbClr val="002060"/>
                  </a:solidFill>
                  <a:ea typeface="微软雅黑" panose="020B0503020204020204" pitchFamily="34" charset="-122"/>
                </a:rPr>
                <a:t>m</a:t>
              </a:r>
            </a:p>
          </p:txBody>
        </p:sp>
        <p:sp>
          <p:nvSpPr>
            <p:cNvPr id="72" name="Rectangle 4"/>
            <p:cNvSpPr>
              <a:spLocks noChangeArrowheads="1"/>
            </p:cNvSpPr>
            <p:nvPr/>
          </p:nvSpPr>
          <p:spPr bwMode="auto">
            <a:xfrm>
              <a:off x="6273188" y="5181332"/>
              <a:ext cx="1810573" cy="22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l-GR" altLang="zh-CN" sz="1100" b="1" dirty="0">
                  <a:solidFill>
                    <a:srgbClr val="002060"/>
                  </a:solidFill>
                  <a:ea typeface="微软雅黑" panose="020B0503020204020204" pitchFamily="34" charset="-122"/>
                </a:rPr>
                <a:t>Φ</a:t>
              </a:r>
              <a:r>
                <a:rPr lang="en-US" altLang="zh-CN" sz="1100" b="1" dirty="0">
                  <a:solidFill>
                    <a:srgbClr val="002060"/>
                  </a:solidFill>
                  <a:ea typeface="微软雅黑" panose="020B0503020204020204" pitchFamily="34" charset="-122"/>
                </a:rPr>
                <a:t>44</a:t>
              </a:r>
              <a:r>
                <a:rPr lang="zh-CN" altLang="en-US" sz="1100" b="1" dirty="0">
                  <a:solidFill>
                    <a:srgbClr val="002060"/>
                  </a:solidFill>
                  <a:ea typeface="微软雅黑" panose="020B0503020204020204" pitchFamily="34" charset="-122"/>
                </a:rPr>
                <a:t>泵下深对比，</a:t>
              </a:r>
              <a:r>
                <a:rPr lang="en-US" altLang="zh-CN" sz="1100" b="1" dirty="0">
                  <a:solidFill>
                    <a:srgbClr val="002060"/>
                  </a:solidFill>
                  <a:ea typeface="微软雅黑" panose="020B0503020204020204" pitchFamily="34" charset="-122"/>
                </a:rPr>
                <a:t>m</a:t>
              </a:r>
            </a:p>
          </p:txBody>
        </p:sp>
      </p:grpSp>
      <p:pic>
        <p:nvPicPr>
          <p:cNvPr id="57" name="图片 56"/>
          <p:cNvPicPr>
            <a:picLocks noChangeAspect="1"/>
          </p:cNvPicPr>
          <p:nvPr/>
        </p:nvPicPr>
        <p:blipFill>
          <a:blip r:embed="rId5"/>
          <a:stretch>
            <a:fillRect/>
          </a:stretch>
        </p:blipFill>
        <p:spPr>
          <a:xfrm>
            <a:off x="5905359" y="4384160"/>
            <a:ext cx="5454891" cy="1568555"/>
          </a:xfrm>
          <a:prstGeom prst="rect">
            <a:avLst/>
          </a:prstGeom>
        </p:spPr>
      </p:pic>
    </p:spTree>
    <p:extLst>
      <p:ext uri="{BB962C8B-B14F-4D97-AF65-F5344CB8AC3E}">
        <p14:creationId xmlns:p14="http://schemas.microsoft.com/office/powerpoint/2010/main" val="158760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049" y="1232096"/>
            <a:ext cx="5405546"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dirty="0" smtClean="0">
                <a:latin typeface="微软雅黑" pitchFamily="34" charset="-122"/>
                <a:ea typeface="微软雅黑" pitchFamily="34" charset="-122"/>
              </a:rPr>
              <a:t>碳纤维抽油杆由</a:t>
            </a:r>
            <a:r>
              <a:rPr lang="zh-CN" altLang="en-US" sz="2000" b="1" dirty="0" smtClean="0">
                <a:solidFill>
                  <a:srgbClr val="FF0000"/>
                </a:solidFill>
                <a:latin typeface="微软雅黑" pitchFamily="34" charset="-122"/>
                <a:ea typeface="微软雅黑" pitchFamily="34" charset="-122"/>
              </a:rPr>
              <a:t>复合材料</a:t>
            </a:r>
            <a:r>
              <a:rPr lang="zh-CN" altLang="en-US" sz="2000" b="1" dirty="0" smtClean="0">
                <a:latin typeface="微软雅黑" pitchFamily="34" charset="-122"/>
                <a:ea typeface="微软雅黑" pitchFamily="34" charset="-122"/>
              </a:rPr>
              <a:t>制备而成，</a:t>
            </a:r>
            <a:r>
              <a:rPr lang="zh-CN" altLang="en-US" sz="2000" b="1" dirty="0">
                <a:latin typeface="微软雅黑" pitchFamily="34" charset="-122"/>
                <a:ea typeface="微软雅黑" pitchFamily="34" charset="-122"/>
              </a:rPr>
              <a:t>而</a:t>
            </a:r>
            <a:r>
              <a:rPr lang="zh-CN" altLang="zh-CN" sz="2000" b="1" dirty="0" smtClean="0">
                <a:latin typeface="微软雅黑" pitchFamily="34" charset="-122"/>
                <a:ea typeface="微软雅黑" pitchFamily="34" charset="-122"/>
              </a:rPr>
              <a:t>碳纤维</a:t>
            </a:r>
            <a:r>
              <a:rPr lang="zh-CN" altLang="zh-CN" sz="2000" b="1" dirty="0">
                <a:latin typeface="微软雅黑" pitchFamily="34" charset="-122"/>
                <a:ea typeface="微软雅黑" pitchFamily="34" charset="-122"/>
              </a:rPr>
              <a:t>复合材料具有显著的</a:t>
            </a:r>
            <a:r>
              <a:rPr lang="zh-CN" altLang="zh-CN" sz="2000" b="1" dirty="0">
                <a:solidFill>
                  <a:srgbClr val="FF0000"/>
                </a:solidFill>
                <a:latin typeface="微软雅黑" pitchFamily="34" charset="-122"/>
                <a:ea typeface="微软雅黑" pitchFamily="34" charset="-122"/>
              </a:rPr>
              <a:t>各向异性</a:t>
            </a:r>
            <a:r>
              <a:rPr lang="zh-CN" altLang="zh-CN" sz="2000" b="1" dirty="0" smtClean="0">
                <a:latin typeface="微软雅黑" pitchFamily="34" charset="-122"/>
                <a:ea typeface="微软雅黑" pitchFamily="34" charset="-122"/>
              </a:rPr>
              <a:t>特征</a:t>
            </a:r>
            <a:r>
              <a:rPr lang="zh-CN" altLang="en-US" sz="2000" b="1" dirty="0" smtClean="0">
                <a:latin typeface="微软雅黑" pitchFamily="34" charset="-122"/>
                <a:ea typeface="微软雅黑" pitchFamily="34" charset="-122"/>
              </a:rPr>
              <a:t>，</a:t>
            </a:r>
            <a:r>
              <a:rPr lang="zh-CN" altLang="zh-CN" sz="2000" b="1" dirty="0">
                <a:latin typeface="微软雅黑" pitchFamily="34" charset="-122"/>
                <a:ea typeface="微软雅黑" pitchFamily="34" charset="-122"/>
              </a:rPr>
              <a:t>在工艺合理的情况下仍可能发生断、脱、劈裂等质量问题。</a:t>
            </a:r>
            <a:r>
              <a:rPr lang="zh-CN" altLang="en-US" sz="2000" b="1" dirty="0">
                <a:latin typeface="微软雅黑" panose="020B0503020204020204" charset="-122"/>
                <a:ea typeface="微软雅黑" panose="020B0503020204020204" charset="-122"/>
                <a:cs typeface="Times New Roman" panose="02020603050405020304" pitchFamily="18" charset="0"/>
              </a:rPr>
              <a:t>在生产过程中缺少对原材料检测分析数据，</a:t>
            </a:r>
            <a:r>
              <a:rPr lang="zh-CN" altLang="en-US" sz="2000" b="1" dirty="0" smtClean="0">
                <a:latin typeface="微软雅黑" panose="020B0503020204020204" charset="-122"/>
                <a:ea typeface="微软雅黑" panose="020B0503020204020204" charset="-122"/>
                <a:cs typeface="Times New Roman" panose="02020603050405020304" pitchFamily="18" charset="0"/>
              </a:rPr>
              <a:t>致使不同批次抽油杆质量参差不齐，失效原因</a:t>
            </a:r>
            <a:r>
              <a:rPr lang="zh-CN" altLang="en-US" sz="2000" b="1" dirty="0">
                <a:latin typeface="微软雅黑" panose="020B0503020204020204" charset="-122"/>
                <a:ea typeface="微软雅黑" panose="020B0503020204020204" charset="-122"/>
                <a:cs typeface="Times New Roman" panose="02020603050405020304" pitchFamily="18" charset="0"/>
              </a:rPr>
              <a:t>难以确定，限制了复合材料制品的</a:t>
            </a:r>
            <a:r>
              <a:rPr lang="zh-CN" altLang="en-US" sz="2000" b="1">
                <a:latin typeface="微软雅黑" panose="020B0503020204020204" charset="-122"/>
                <a:ea typeface="微软雅黑" panose="020B0503020204020204" charset="-122"/>
                <a:cs typeface="Times New Roman" panose="02020603050405020304" pitchFamily="18" charset="0"/>
              </a:rPr>
              <a:t>推广应用</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grpSp>
        <p:nvGrpSpPr>
          <p:cNvPr id="4" name="组合 10"/>
          <p:cNvGrpSpPr>
            <a:grpSpLocks/>
          </p:cNvGrpSpPr>
          <p:nvPr/>
        </p:nvGrpSpPr>
        <p:grpSpPr bwMode="auto">
          <a:xfrm>
            <a:off x="8720067" y="1127922"/>
            <a:ext cx="4036023" cy="2453905"/>
            <a:chOff x="393632" y="5398610"/>
            <a:chExt cx="4072701" cy="2282249"/>
          </a:xfrm>
        </p:grpSpPr>
        <p:pic>
          <p:nvPicPr>
            <p:cNvPr id="5" name="Picture 67" descr="C:\Users\lxl\AppData\Roaming\feiq\RichOle\383842312.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632" y="5539726"/>
              <a:ext cx="2152483" cy="214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37"/>
            <p:cNvCxnSpPr>
              <a:cxnSpLocks noChangeShapeType="1"/>
              <a:stCxn id="9" idx="1"/>
            </p:cNvCxnSpPr>
            <p:nvPr/>
          </p:nvCxnSpPr>
          <p:spPr bwMode="auto">
            <a:xfrm flipH="1">
              <a:off x="1490809" y="5617273"/>
              <a:ext cx="1011336" cy="771513"/>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 name="直接箭头连接符 38"/>
            <p:cNvCxnSpPr>
              <a:cxnSpLocks noChangeShapeType="1"/>
            </p:cNvCxnSpPr>
            <p:nvPr/>
          </p:nvCxnSpPr>
          <p:spPr bwMode="auto">
            <a:xfrm flipH="1">
              <a:off x="2159639" y="6326540"/>
              <a:ext cx="489777" cy="213462"/>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直接箭头连接符 39"/>
            <p:cNvCxnSpPr>
              <a:cxnSpLocks noChangeShapeType="1"/>
            </p:cNvCxnSpPr>
            <p:nvPr/>
          </p:nvCxnSpPr>
          <p:spPr bwMode="auto">
            <a:xfrm flipH="1" flipV="1">
              <a:off x="2156133" y="7080239"/>
              <a:ext cx="459473" cy="405799"/>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 name="文本框 9"/>
            <p:cNvSpPr txBox="1">
              <a:spLocks noChangeArrowheads="1"/>
            </p:cNvSpPr>
            <p:nvPr/>
          </p:nvSpPr>
          <p:spPr bwMode="auto">
            <a:xfrm>
              <a:off x="2502144" y="5398610"/>
              <a:ext cx="1964189" cy="437326"/>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碳纤拉挤层</a:t>
              </a:r>
            </a:p>
          </p:txBody>
        </p:sp>
        <p:sp>
          <p:nvSpPr>
            <p:cNvPr id="10" name="文本框 64"/>
            <p:cNvSpPr txBox="1">
              <a:spLocks noChangeArrowheads="1"/>
            </p:cNvSpPr>
            <p:nvPr/>
          </p:nvSpPr>
          <p:spPr bwMode="auto">
            <a:xfrm>
              <a:off x="2502144" y="6144322"/>
              <a:ext cx="1948403" cy="377768"/>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玻纤缠绕层</a:t>
              </a:r>
            </a:p>
          </p:txBody>
        </p:sp>
        <p:sp>
          <p:nvSpPr>
            <p:cNvPr id="11" name="文本框 65"/>
            <p:cNvSpPr txBox="1">
              <a:spLocks noChangeArrowheads="1"/>
            </p:cNvSpPr>
            <p:nvPr/>
          </p:nvSpPr>
          <p:spPr bwMode="auto">
            <a:xfrm>
              <a:off x="2531461" y="7154861"/>
              <a:ext cx="1889769" cy="437326"/>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玻纤拉挤层</a:t>
              </a:r>
            </a:p>
          </p:txBody>
        </p:sp>
      </p:grpSp>
      <p:pic>
        <p:nvPicPr>
          <p:cNvPr id="12" name="Picture 2" descr="E:\采机技术资料\2018年\碳纤维季度考核材料(半年)\刘洋给资料\2017年\20.辛3斜7\IMG_20170310_093653.jpg"/>
          <p:cNvPicPr>
            <a:picLocks noChangeAspect="1" noChangeArrowheads="1"/>
          </p:cNvPicPr>
          <p:nvPr/>
        </p:nvPicPr>
        <p:blipFill>
          <a:blip r:embed="rId3" cstate="print"/>
          <a:srcRect l="13371" r="3034" b="4500"/>
          <a:stretch>
            <a:fillRect/>
          </a:stretch>
        </p:blipFill>
        <p:spPr bwMode="auto">
          <a:xfrm>
            <a:off x="1169029" y="3380319"/>
            <a:ext cx="1877122" cy="2885299"/>
          </a:xfrm>
          <a:prstGeom prst="rect">
            <a:avLst/>
          </a:prstGeom>
          <a:noFill/>
        </p:spPr>
      </p:pic>
      <p:pic>
        <p:nvPicPr>
          <p:cNvPr id="13" name="Picture 3" descr="E:\采机技术资料\2018年\碳纤维季度考核材料(半年)\刘洋给资料\2018年\12.孤东18斜57\264913874147010521.jpg"/>
          <p:cNvPicPr>
            <a:picLocks noChangeAspect="1" noChangeArrowheads="1"/>
          </p:cNvPicPr>
          <p:nvPr/>
        </p:nvPicPr>
        <p:blipFill>
          <a:blip r:embed="rId4" cstate="print"/>
          <a:srcRect l="12222" r="32361" b="19444"/>
          <a:stretch>
            <a:fillRect/>
          </a:stretch>
        </p:blipFill>
        <p:spPr bwMode="auto">
          <a:xfrm>
            <a:off x="3403932" y="3357562"/>
            <a:ext cx="1830811" cy="2908055"/>
          </a:xfrm>
          <a:prstGeom prst="rect">
            <a:avLst/>
          </a:prstGeom>
          <a:noFill/>
        </p:spPr>
      </p:pic>
      <p:sp>
        <p:nvSpPr>
          <p:cNvPr id="14" name="矩形 13"/>
          <p:cNvSpPr/>
          <p:nvPr/>
        </p:nvSpPr>
        <p:spPr>
          <a:xfrm>
            <a:off x="1734510" y="6265617"/>
            <a:ext cx="1490532" cy="357021"/>
          </a:xfrm>
          <a:prstGeom prst="rect">
            <a:avLst/>
          </a:prstGeom>
        </p:spPr>
        <p:txBody>
          <a:bodyPr wrap="square" anchor="ctr">
            <a:spAutoFit/>
          </a:bodyPr>
          <a:lstStyle/>
          <a:p>
            <a:pPr>
              <a:lnSpc>
                <a:spcPct val="150000"/>
              </a:lnSpc>
            </a:pPr>
            <a:r>
              <a:rPr lang="zh-CN" altLang="en-US" sz="1100" b="1" smtClean="0">
                <a:solidFill>
                  <a:srgbClr val="002060"/>
                </a:solidFill>
                <a:latin typeface="微软雅黑" pitchFamily="34" charset="-122"/>
                <a:ea typeface="微软雅黑" pitchFamily="34" charset="-122"/>
              </a:rPr>
              <a:t>杆体</a:t>
            </a:r>
            <a:r>
              <a:rPr lang="zh-CN" altLang="en-US" sz="1100" b="1" dirty="0" smtClean="0">
                <a:solidFill>
                  <a:srgbClr val="002060"/>
                </a:solidFill>
                <a:latin typeface="微软雅黑" pitchFamily="34" charset="-122"/>
                <a:ea typeface="微软雅黑" pitchFamily="34" charset="-122"/>
              </a:rPr>
              <a:t>井内</a:t>
            </a:r>
            <a:r>
              <a:rPr lang="zh-CN" altLang="en-US" sz="1100" b="1" smtClean="0">
                <a:solidFill>
                  <a:srgbClr val="002060"/>
                </a:solidFill>
                <a:latin typeface="微软雅黑" pitchFamily="34" charset="-122"/>
                <a:ea typeface="微软雅黑" pitchFamily="34" charset="-122"/>
              </a:rPr>
              <a:t>劈裂</a:t>
            </a:r>
            <a:endParaRPr lang="zh-CN" altLang="en-US" sz="1100" b="1" dirty="0">
              <a:solidFill>
                <a:srgbClr val="002060"/>
              </a:solidFill>
              <a:latin typeface="微软雅黑" pitchFamily="34" charset="-122"/>
              <a:ea typeface="微软雅黑" pitchFamily="34" charset="-122"/>
            </a:endParaRPr>
          </a:p>
        </p:txBody>
      </p:sp>
      <p:sp>
        <p:nvSpPr>
          <p:cNvPr id="15" name="矩形 14"/>
          <p:cNvSpPr/>
          <p:nvPr/>
        </p:nvSpPr>
        <p:spPr>
          <a:xfrm>
            <a:off x="3855720" y="6258855"/>
            <a:ext cx="1280285" cy="357021"/>
          </a:xfrm>
          <a:prstGeom prst="rect">
            <a:avLst/>
          </a:prstGeom>
        </p:spPr>
        <p:txBody>
          <a:bodyPr wrap="square" anchor="ctr">
            <a:spAutoFit/>
          </a:bodyPr>
          <a:lstStyle/>
          <a:p>
            <a:pPr>
              <a:lnSpc>
                <a:spcPct val="150000"/>
              </a:lnSpc>
            </a:pPr>
            <a:r>
              <a:rPr lang="zh-CN" altLang="en-US" sz="1100" b="1" smtClean="0">
                <a:solidFill>
                  <a:srgbClr val="002060"/>
                </a:solidFill>
                <a:latin typeface="微软雅黑" pitchFamily="34" charset="-122"/>
                <a:ea typeface="微软雅黑" pitchFamily="34" charset="-122"/>
              </a:rPr>
              <a:t>倒</a:t>
            </a:r>
            <a:r>
              <a:rPr lang="zh-CN" altLang="en-US" sz="1100" b="1" dirty="0" smtClean="0">
                <a:solidFill>
                  <a:srgbClr val="002060"/>
                </a:solidFill>
                <a:latin typeface="微软雅黑" pitchFamily="34" charset="-122"/>
                <a:ea typeface="微软雅黑" pitchFamily="34" charset="-122"/>
              </a:rPr>
              <a:t>杆中劈裂       </a:t>
            </a:r>
            <a:endParaRPr lang="zh-CN" altLang="en-US" sz="1100" b="1" dirty="0">
              <a:solidFill>
                <a:srgbClr val="002060"/>
              </a:solidFill>
              <a:latin typeface="微软雅黑" pitchFamily="34" charset="-122"/>
              <a:ea typeface="微软雅黑" pitchFamily="34" charset="-122"/>
            </a:endParaRPr>
          </a:p>
        </p:txBody>
      </p:sp>
      <p:sp>
        <p:nvSpPr>
          <p:cNvPr id="16" name="矩形 15"/>
          <p:cNvSpPr/>
          <p:nvPr/>
        </p:nvSpPr>
        <p:spPr>
          <a:xfrm>
            <a:off x="8134166" y="3700402"/>
            <a:ext cx="1831825" cy="261610"/>
          </a:xfrm>
          <a:prstGeom prst="rect">
            <a:avLst/>
          </a:prstGeom>
        </p:spPr>
        <p:txBody>
          <a:bodyPr wrap="square">
            <a:spAutoFit/>
          </a:bodyPr>
          <a:lstStyle/>
          <a:p>
            <a:r>
              <a:rPr lang="zh-CN" altLang="en-US" sz="1100" b="1" dirty="0" smtClean="0">
                <a:solidFill>
                  <a:srgbClr val="002060"/>
                </a:solidFill>
                <a:latin typeface="微软雅黑" pitchFamily="34" charset="-122"/>
                <a:ea typeface="微软雅黑" pitchFamily="34" charset="-122"/>
              </a:rPr>
              <a:t>碳纤维杆杆体结构 </a:t>
            </a:r>
            <a:endParaRPr lang="zh-CN" altLang="en-US" sz="1100" dirty="0">
              <a:solidFill>
                <a:srgbClr val="002060"/>
              </a:solidFill>
            </a:endParaRPr>
          </a:p>
        </p:txBody>
      </p:sp>
      <p:pic>
        <p:nvPicPr>
          <p:cNvPr id="17" name="图片 21" descr="DSCF1089"/>
          <p:cNvPicPr>
            <a:picLocks noChangeAspect="1" noChangeArrowheads="1"/>
          </p:cNvPicPr>
          <p:nvPr/>
        </p:nvPicPr>
        <p:blipFill>
          <a:blip r:embed="rId5">
            <a:extLst>
              <a:ext uri="{28A0092B-C50C-407E-A947-70E740481C1C}">
                <a14:useLocalDpi xmlns:a14="http://schemas.microsoft.com/office/drawing/2010/main" val="0"/>
              </a:ext>
            </a:extLst>
          </a:blip>
          <a:srcRect l="7919" t="873"/>
          <a:stretch>
            <a:fillRect/>
          </a:stretch>
        </p:blipFill>
        <p:spPr bwMode="auto">
          <a:xfrm>
            <a:off x="6299150" y="1270225"/>
            <a:ext cx="2420917" cy="2302175"/>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
        <p:nvSpPr>
          <p:cNvPr id="18" name="文本框 17"/>
          <p:cNvSpPr txBox="1"/>
          <p:nvPr/>
        </p:nvSpPr>
        <p:spPr>
          <a:xfrm>
            <a:off x="6299150" y="4262191"/>
            <a:ext cx="5323642"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sz="2000" b="1" smtClean="0">
                <a:latin typeface="微软雅黑" pitchFamily="34" charset="-122"/>
                <a:ea typeface="微软雅黑" pitchFamily="34" charset="-122"/>
              </a:rPr>
              <a:t>通过</a:t>
            </a:r>
            <a:r>
              <a:rPr lang="zh-CN" altLang="en-US" sz="2000" b="1">
                <a:latin typeface="微软雅黑" pitchFamily="34" charset="-122"/>
                <a:ea typeface="微软雅黑" pitchFamily="34" charset="-122"/>
              </a:rPr>
              <a:t>建立科学的检测技术</a:t>
            </a:r>
            <a:r>
              <a:rPr lang="zh-CN" altLang="zh-CN" sz="2000" b="1">
                <a:latin typeface="微软雅黑" pitchFamily="34" charset="-122"/>
                <a:ea typeface="微软雅黑" pitchFamily="34" charset="-122"/>
              </a:rPr>
              <a:t>对</a:t>
            </a:r>
            <a:r>
              <a:rPr lang="zh-CN" altLang="en-US" sz="2000" b="1">
                <a:latin typeface="微软雅黑" pitchFamily="34" charset="-122"/>
                <a:ea typeface="微软雅黑" pitchFamily="34" charset="-122"/>
              </a:rPr>
              <a:t>生产过程中的</a:t>
            </a:r>
            <a:r>
              <a:rPr lang="zh-CN" altLang="zh-CN" sz="2000" b="1">
                <a:latin typeface="微软雅黑" pitchFamily="34" charset="-122"/>
                <a:ea typeface="微软雅黑" pitchFamily="34" charset="-122"/>
              </a:rPr>
              <a:t>复合材料检测分析</a:t>
            </a:r>
            <a:r>
              <a:rPr lang="zh-CN" altLang="en-US" sz="2000" b="1">
                <a:latin typeface="微软雅黑" pitchFamily="34" charset="-122"/>
                <a:ea typeface="微软雅黑" pitchFamily="34" charset="-122"/>
              </a:rPr>
              <a:t>，</a:t>
            </a:r>
            <a:r>
              <a:rPr lang="zh-CN" altLang="zh-CN" sz="2000" b="1">
                <a:latin typeface="微软雅黑" pitchFamily="34" charset="-122"/>
                <a:ea typeface="微软雅黑" pitchFamily="34" charset="-122"/>
              </a:rPr>
              <a:t>是</a:t>
            </a:r>
            <a:r>
              <a:rPr lang="zh-CN" altLang="en-US" sz="2000" b="1">
                <a:latin typeface="微软雅黑" pitchFamily="34" charset="-122"/>
                <a:ea typeface="微软雅黑" pitchFamily="34" charset="-122"/>
              </a:rPr>
              <a:t>保证</a:t>
            </a:r>
            <a:r>
              <a:rPr lang="zh-CN" altLang="zh-CN" sz="2000" b="1">
                <a:latin typeface="微软雅黑" pitchFamily="34" charset="-122"/>
                <a:ea typeface="微软雅黑" pitchFamily="34" charset="-122"/>
              </a:rPr>
              <a:t>其制造</a:t>
            </a:r>
            <a:r>
              <a:rPr lang="zh-CN" altLang="en-US" sz="2000" b="1">
                <a:latin typeface="微软雅黑" pitchFamily="34" charset="-122"/>
                <a:ea typeface="微软雅黑" pitchFamily="34" charset="-122"/>
              </a:rPr>
              <a:t>质量</a:t>
            </a:r>
            <a:r>
              <a:rPr lang="zh-CN" altLang="zh-CN" sz="2000" b="1">
                <a:latin typeface="微软雅黑" pitchFamily="34" charset="-122"/>
                <a:ea typeface="微软雅黑" pitchFamily="34" charset="-122"/>
              </a:rPr>
              <a:t>与应用过程</a:t>
            </a:r>
            <a:r>
              <a:rPr lang="zh-CN" altLang="en-US" sz="2000" b="1">
                <a:latin typeface="微软雅黑" pitchFamily="34" charset="-122"/>
                <a:ea typeface="微软雅黑" pitchFamily="34" charset="-122"/>
              </a:rPr>
              <a:t>安全</a:t>
            </a:r>
            <a:r>
              <a:rPr lang="zh-CN" altLang="zh-CN" sz="2000" b="1">
                <a:latin typeface="微软雅黑" pitchFamily="34" charset="-122"/>
                <a:ea typeface="微软雅黑" pitchFamily="34" charset="-122"/>
              </a:rPr>
              <a:t>的</a:t>
            </a:r>
            <a:r>
              <a:rPr lang="zh-CN" altLang="en-US" sz="2000" b="1">
                <a:latin typeface="微软雅黑" panose="020B0503020204020204" pitchFamily="34" charset="-122"/>
                <a:ea typeface="微软雅黑" panose="020B0503020204020204" pitchFamily="34" charset="-122"/>
              </a:rPr>
              <a:t>重要手段</a:t>
            </a:r>
            <a:r>
              <a:rPr lang="zh-CN" altLang="zh-CN" sz="2000" b="1">
                <a:latin typeface="微软雅黑" pitchFamily="34" charset="-122"/>
                <a:ea typeface="微软雅黑" pitchFamily="34" charset="-122"/>
              </a:rPr>
              <a:t>。</a:t>
            </a:r>
            <a:r>
              <a:rPr lang="zh-CN" altLang="en-US" sz="2000" b="1">
                <a:latin typeface="微软雅黑" pitchFamily="34" charset="-122"/>
                <a:ea typeface="微软雅黑" pitchFamily="34" charset="-122"/>
              </a:rPr>
              <a:t>对于增强材料来说，</a:t>
            </a:r>
            <a:r>
              <a:rPr lang="zh-CN" altLang="en-US" sz="2000" b="1">
                <a:solidFill>
                  <a:srgbClr val="0000FF"/>
                </a:solidFill>
                <a:latin typeface="微软雅黑" pitchFamily="34" charset="-122"/>
                <a:ea typeface="微软雅黑" pitchFamily="34" charset="-122"/>
              </a:rPr>
              <a:t>纤维个数、纤维细度、体积含量</a:t>
            </a:r>
            <a:r>
              <a:rPr lang="zh-CN" altLang="en-US" sz="2000" b="1">
                <a:latin typeface="微软雅黑" pitchFamily="34" charset="-122"/>
                <a:ea typeface="微软雅黑" pitchFamily="34" charset="-122"/>
              </a:rPr>
              <a:t>与</a:t>
            </a:r>
            <a:r>
              <a:rPr lang="zh-CN" altLang="en-US" sz="2000" b="1">
                <a:solidFill>
                  <a:srgbClr val="0000FF"/>
                </a:solidFill>
                <a:latin typeface="微软雅黑" pitchFamily="34" charset="-122"/>
                <a:ea typeface="微软雅黑" pitchFamily="34" charset="-122"/>
              </a:rPr>
              <a:t>均匀程度</a:t>
            </a:r>
            <a:r>
              <a:rPr lang="zh-CN" altLang="en-US" sz="2000" b="1">
                <a:latin typeface="微软雅黑" pitchFamily="34" charset="-122"/>
                <a:ea typeface="微软雅黑" pitchFamily="34" charset="-122"/>
              </a:rPr>
              <a:t>是决定力学性能的关键指标，可作为其结构设计和工艺控制、优化的基础参数</a:t>
            </a:r>
            <a:r>
              <a:rPr lang="zh-CN" altLang="zh-CN" sz="2000" b="1" smtClean="0">
                <a:latin typeface="微软雅黑" pitchFamily="34" charset="-122"/>
                <a:ea typeface="微软雅黑" pitchFamily="34" charset="-122"/>
              </a:rPr>
              <a:t>。</a:t>
            </a:r>
            <a:endParaRPr lang="en-US" altLang="zh-CN" sz="20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391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4680" y="1099600"/>
            <a:ext cx="11068696"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a:solidFill>
                  <a:srgbClr val="0000FF"/>
                </a:solidFill>
                <a:latin typeface="微软雅黑" pitchFamily="34" charset="-122"/>
                <a:ea typeface="微软雅黑" pitchFamily="34" charset="-122"/>
              </a:rPr>
              <a:t>·</a:t>
            </a:r>
            <a:r>
              <a:rPr lang="zh-CN" altLang="en-US" sz="2000" b="1" smtClean="0">
                <a:solidFill>
                  <a:srgbClr val="0000FF"/>
                </a:solidFill>
                <a:latin typeface="微软雅黑" pitchFamily="34" charset="-122"/>
                <a:ea typeface="微软雅黑" pitchFamily="34" charset="-122"/>
              </a:rPr>
              <a:t>纤维</a:t>
            </a:r>
            <a:r>
              <a:rPr lang="zh-CN" altLang="en-US" sz="2000" b="1" dirty="0">
                <a:solidFill>
                  <a:srgbClr val="0000FF"/>
                </a:solidFill>
                <a:latin typeface="微软雅黑" pitchFamily="34" charset="-122"/>
                <a:ea typeface="微软雅黑" pitchFamily="34" charset="-122"/>
              </a:rPr>
              <a:t>个数</a:t>
            </a:r>
            <a:r>
              <a:rPr lang="zh-CN" altLang="en-US" sz="2000" b="1" dirty="0" smtClean="0">
                <a:solidFill>
                  <a:srgbClr val="0000FF"/>
                </a:solidFill>
                <a:latin typeface="微软雅黑" pitchFamily="34" charset="-122"/>
                <a:ea typeface="微软雅黑" pitchFamily="34" charset="-122"/>
              </a:rPr>
              <a:t>、细度</a:t>
            </a:r>
            <a:r>
              <a:rPr lang="zh-CN" altLang="en-US" sz="2000" b="1" dirty="0" smtClean="0">
                <a:latin typeface="微软雅黑" pitchFamily="34" charset="-122"/>
                <a:ea typeface="微软雅黑" pitchFamily="34" charset="-122"/>
              </a:rPr>
              <a:t>等指标主要使用显微图像网格法，与图像处理软件辅助手动进行检测。</a:t>
            </a:r>
            <a:endParaRPr lang="en-US" altLang="zh-CN" sz="2000" b="1" dirty="0" smtClean="0">
              <a:latin typeface="微软雅黑" pitchFamily="34" charset="-122"/>
              <a:ea typeface="微软雅黑" pitchFamily="34" charset="-122"/>
            </a:endParaRPr>
          </a:p>
          <a:p>
            <a:r>
              <a:rPr lang="en-US" altLang="zh-CN" sz="2000" b="1" smtClean="0">
                <a:solidFill>
                  <a:srgbClr val="0000FF"/>
                </a:solidFill>
                <a:latin typeface="微软雅黑" pitchFamily="34" charset="-122"/>
                <a:ea typeface="微软雅黑" pitchFamily="34" charset="-122"/>
              </a:rPr>
              <a:t>·</a:t>
            </a:r>
            <a:r>
              <a:rPr lang="zh-CN" altLang="en-US" sz="2000" b="1" smtClean="0">
                <a:solidFill>
                  <a:srgbClr val="0000FF"/>
                </a:solidFill>
                <a:latin typeface="微软雅黑" pitchFamily="34" charset="-122"/>
                <a:ea typeface="微软雅黑" pitchFamily="34" charset="-122"/>
              </a:rPr>
              <a:t>纤维</a:t>
            </a:r>
            <a:r>
              <a:rPr lang="zh-CN" altLang="en-US" sz="2000" b="1" dirty="0">
                <a:solidFill>
                  <a:srgbClr val="0000FF"/>
                </a:solidFill>
                <a:latin typeface="微软雅黑" pitchFamily="34" charset="-122"/>
                <a:ea typeface="微软雅黑" pitchFamily="34" charset="-122"/>
              </a:rPr>
              <a:t>体积</a:t>
            </a:r>
            <a:r>
              <a:rPr lang="zh-CN" altLang="en-US" sz="2000" b="1" dirty="0" smtClean="0">
                <a:solidFill>
                  <a:srgbClr val="0000FF"/>
                </a:solidFill>
                <a:latin typeface="微软雅黑" pitchFamily="34" charset="-122"/>
                <a:ea typeface="微软雅黑" pitchFamily="34" charset="-122"/>
              </a:rPr>
              <a:t>含量</a:t>
            </a:r>
            <a:r>
              <a:rPr lang="zh-CN" altLang="en-US" sz="2000" b="1" dirty="0" smtClean="0">
                <a:latin typeface="微软雅黑" pitchFamily="34" charset="-122"/>
                <a:ea typeface="微软雅黑" pitchFamily="34" charset="-122"/>
              </a:rPr>
              <a:t>的测定</a:t>
            </a:r>
            <a:r>
              <a:rPr lang="zh-CN" altLang="en-US" sz="2000" b="1" dirty="0">
                <a:latin typeface="微软雅黑" pitchFamily="34" charset="-122"/>
                <a:ea typeface="微软雅黑" pitchFamily="34" charset="-122"/>
              </a:rPr>
              <a:t>的有</a:t>
            </a:r>
            <a:r>
              <a:rPr lang="zh-CN" altLang="zh-CN" sz="2000" b="1" dirty="0">
                <a:latin typeface="微软雅黑" pitchFamily="34" charset="-122"/>
                <a:ea typeface="微软雅黑" pitchFamily="34" charset="-122"/>
              </a:rPr>
              <a:t>溶解法、燃烧法</a:t>
            </a:r>
            <a:r>
              <a:rPr lang="zh-CN" altLang="zh-CN" sz="2000" b="1" dirty="0" smtClean="0">
                <a:latin typeface="微软雅黑" pitchFamily="34" charset="-122"/>
                <a:ea typeface="微软雅黑" pitchFamily="34" charset="-122"/>
              </a:rPr>
              <a:t>等</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以上</a:t>
            </a:r>
            <a:r>
              <a:rPr lang="zh-CN" altLang="zh-CN" sz="2000" b="1" dirty="0">
                <a:latin typeface="微软雅黑" pitchFamily="34" charset="-122"/>
                <a:ea typeface="微软雅黑" pitchFamily="34" charset="-122"/>
              </a:rPr>
              <a:t>传统方法操作繁琐，费时费力</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图像分析法能够在不损坏被检对象的前提下实现检测。数码显微镜的广泛应用也为图像采集工作提供了便利条件。然而目前</a:t>
            </a:r>
            <a:r>
              <a:rPr lang="zh-CN" altLang="en-US" sz="2000" b="1" dirty="0">
                <a:latin typeface="微软雅黑" panose="020B0503020204020204" pitchFamily="34" charset="-122"/>
                <a:ea typeface="微软雅黑" panose="020B0503020204020204" pitchFamily="34" charset="-122"/>
              </a:rPr>
              <a:t>的</a:t>
            </a:r>
            <a:r>
              <a:rPr lang="zh-CN" altLang="zh-CN" sz="2000" b="1" dirty="0">
                <a:latin typeface="微软雅黑" panose="020B0503020204020204" pitchFamily="34" charset="-122"/>
                <a:ea typeface="微软雅黑" panose="020B0503020204020204" pitchFamily="34" charset="-122"/>
              </a:rPr>
              <a:t>图像</a:t>
            </a:r>
            <a:r>
              <a:rPr lang="zh-CN" altLang="en-US" sz="2000" b="1" dirty="0">
                <a:latin typeface="微软雅黑" panose="020B0503020204020204" pitchFamily="34" charset="-122"/>
                <a:ea typeface="微软雅黑" panose="020B0503020204020204" pitchFamily="34" charset="-122"/>
              </a:rPr>
              <a:t>检测</a:t>
            </a:r>
            <a:r>
              <a:rPr lang="zh-CN" altLang="zh-CN" sz="2000" b="1">
                <a:latin typeface="微软雅黑" panose="020B0503020204020204" pitchFamily="34" charset="-122"/>
                <a:ea typeface="微软雅黑" panose="020B0503020204020204" pitchFamily="34" charset="-122"/>
              </a:rPr>
              <a:t>系统</a:t>
            </a:r>
            <a:r>
              <a:rPr lang="zh-CN" altLang="zh-CN" sz="2000" b="1" smtClean="0">
                <a:latin typeface="微软雅黑" panose="020B0503020204020204" pitchFamily="34" charset="-122"/>
                <a:ea typeface="微软雅黑" panose="020B0503020204020204" pitchFamily="34" charset="-122"/>
              </a:rPr>
              <a:t>存在</a:t>
            </a:r>
            <a:r>
              <a:rPr lang="zh-CN" altLang="zh-CN" sz="2000" b="1" smtClean="0">
                <a:solidFill>
                  <a:srgbClr val="FF0000"/>
                </a:solidFill>
                <a:latin typeface="微软雅黑" panose="020B0503020204020204" pitchFamily="34" charset="-122"/>
                <a:ea typeface="微软雅黑" panose="020B0503020204020204" pitchFamily="34" charset="-122"/>
              </a:rPr>
              <a:t>准确率</a:t>
            </a:r>
            <a:r>
              <a:rPr lang="zh-CN" altLang="en-US" sz="2000" b="1" smtClean="0">
                <a:solidFill>
                  <a:srgbClr val="FF0000"/>
                </a:solidFill>
                <a:latin typeface="微软雅黑" panose="020B0503020204020204" pitchFamily="34" charset="-122"/>
                <a:ea typeface="微软雅黑" panose="020B0503020204020204" pitchFamily="34" charset="-122"/>
              </a:rPr>
              <a:t>低</a:t>
            </a:r>
            <a:r>
              <a:rPr lang="zh-CN" altLang="zh-CN" sz="2000" b="1" smtClean="0">
                <a:solidFill>
                  <a:srgbClr val="FF0000"/>
                </a:solidFill>
                <a:latin typeface="微软雅黑" panose="020B0503020204020204" pitchFamily="34" charset="-122"/>
                <a:ea typeface="微软雅黑" panose="020B0503020204020204" pitchFamily="34" charset="-122"/>
              </a:rPr>
              <a:t>、功能不完善、自动化程度低</a:t>
            </a:r>
            <a:r>
              <a:rPr lang="zh-CN" altLang="zh-CN" sz="2000" b="1" smtClean="0">
                <a:latin typeface="微软雅黑" panose="020B0503020204020204" pitchFamily="34" charset="-122"/>
                <a:ea typeface="微软雅黑" panose="020B0503020204020204" pitchFamily="34" charset="-122"/>
              </a:rPr>
              <a:t>等缺点</a:t>
            </a:r>
            <a:r>
              <a:rPr lang="zh-CN" altLang="zh-CN" sz="2000" b="1" dirty="0">
                <a:latin typeface="微软雅黑" panose="020B0503020204020204" pitchFamily="34" charset="-122"/>
                <a:ea typeface="微软雅黑" panose="020B0503020204020204" pitchFamily="34" charset="-122"/>
              </a:rPr>
              <a:t>，为解决此问题</a:t>
            </a:r>
            <a:r>
              <a:rPr lang="zh-CN" altLang="en-US" sz="2000" b="1" dirty="0">
                <a:latin typeface="微软雅黑" panose="020B0503020204020204" pitchFamily="34" charset="-122"/>
                <a:ea typeface="微软雅黑" panose="020B0503020204020204" pitchFamily="34" charset="-122"/>
              </a:rPr>
              <a:t>开展</a:t>
            </a:r>
            <a:r>
              <a:rPr lang="zh-CN" altLang="zh-CN" sz="2000" b="1" dirty="0">
                <a:latin typeface="微软雅黑" panose="020B0503020204020204" pitchFamily="34" charset="-122"/>
                <a:ea typeface="微软雅黑" panose="020B0503020204020204" pitchFamily="34" charset="-122"/>
              </a:rPr>
              <a:t>显微图像检测</a:t>
            </a:r>
            <a:r>
              <a:rPr lang="zh-CN" altLang="zh-CN" sz="2000" b="1" dirty="0" smtClean="0">
                <a:latin typeface="微软雅黑" panose="020B0503020204020204" pitchFamily="34" charset="-122"/>
                <a:ea typeface="微软雅黑" panose="020B0503020204020204" pitchFamily="34" charset="-122"/>
              </a:rPr>
              <a:t>分析</a:t>
            </a:r>
            <a:r>
              <a:rPr lang="zh-CN" altLang="en-US" sz="2000" b="1" dirty="0" smtClean="0">
                <a:latin typeface="微软雅黑" panose="020B0503020204020204" pitchFamily="34" charset="-122"/>
                <a:ea typeface="微软雅黑" panose="020B0503020204020204" pitchFamily="34" charset="-122"/>
              </a:rPr>
              <a:t>系统</a:t>
            </a:r>
            <a:r>
              <a:rPr lang="zh-CN" altLang="zh-CN" sz="2000" b="1" smtClean="0">
                <a:latin typeface="微软雅黑" pitchFamily="34" charset="-122"/>
                <a:ea typeface="微软雅黑" pitchFamily="34" charset="-122"/>
              </a:rPr>
              <a:t>研究。</a:t>
            </a:r>
            <a:endParaRPr lang="en-US" altLang="zh-CN" sz="2000" b="1" dirty="0">
              <a:latin typeface="微软雅黑" pitchFamily="34" charset="-122"/>
              <a:ea typeface="微软雅黑" pitchFamily="34" charset="-122"/>
            </a:endParaRPr>
          </a:p>
        </p:txBody>
      </p:sp>
      <p:sp>
        <p:nvSpPr>
          <p:cNvPr id="3" name="TextBox 14"/>
          <p:cNvSpPr txBox="1"/>
          <p:nvPr/>
        </p:nvSpPr>
        <p:spPr>
          <a:xfrm>
            <a:off x="404680" y="4982691"/>
            <a:ext cx="11068696"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smtClean="0">
                <a:latin typeface="微软雅黑" pitchFamily="34" charset="-122"/>
                <a:ea typeface="微软雅黑" pitchFamily="34" charset="-122"/>
              </a:rPr>
              <a:t>·</a:t>
            </a:r>
            <a:r>
              <a:rPr lang="zh-CN" altLang="zh-CN" sz="2000" b="1" smtClean="0">
                <a:latin typeface="微软雅黑" pitchFamily="34" charset="-122"/>
                <a:ea typeface="微软雅黑" pitchFamily="34" charset="-122"/>
              </a:rPr>
              <a:t>使用</a:t>
            </a:r>
            <a:r>
              <a:rPr lang="zh-CN" altLang="zh-CN" sz="2000" b="1">
                <a:latin typeface="微软雅黑" pitchFamily="34" charset="-122"/>
                <a:ea typeface="微软雅黑" pitchFamily="34" charset="-122"/>
              </a:rPr>
              <a:t>本系统实现检测指标的测定，可完全</a:t>
            </a:r>
            <a:r>
              <a:rPr lang="zh-CN" altLang="zh-CN" sz="2000" b="1" smtClean="0">
                <a:latin typeface="微软雅黑" pitchFamily="34" charset="-122"/>
                <a:ea typeface="微软雅黑" pitchFamily="34" charset="-122"/>
              </a:rPr>
              <a:t>取代手工</a:t>
            </a:r>
            <a:r>
              <a:rPr lang="zh-CN" altLang="zh-CN" sz="2000" b="1">
                <a:latin typeface="微软雅黑" pitchFamily="34" charset="-122"/>
                <a:ea typeface="微软雅黑" pitchFamily="34" charset="-122"/>
              </a:rPr>
              <a:t>测量、人工统计分析繁琐操作，提升检测效率与</a:t>
            </a:r>
            <a:r>
              <a:rPr lang="zh-CN" altLang="zh-CN" sz="2000" b="1" smtClean="0">
                <a:latin typeface="微软雅黑" pitchFamily="34" charset="-122"/>
                <a:ea typeface="微软雅黑" pitchFamily="34" charset="-122"/>
              </a:rPr>
              <a:t>准确性。为碳纤维、树脂及其配合体系的性能指标测试分析提供技术基础，推动碳纤维抽油杆在油田企业检测评价工作与推广应用。</a:t>
            </a:r>
            <a:endParaRPr lang="en-US" altLang="zh-CN" sz="2000" b="1" smtClean="0">
              <a:latin typeface="微软雅黑" pitchFamily="34" charset="-122"/>
              <a:ea typeface="微软雅黑" pitchFamily="34" charset="-122"/>
            </a:endParaRPr>
          </a:p>
          <a:p>
            <a:r>
              <a:rPr lang="en-US" altLang="zh-CN" sz="2000" b="1">
                <a:latin typeface="微软雅黑" pitchFamily="34" charset="-122"/>
                <a:ea typeface="微软雅黑" pitchFamily="34" charset="-122"/>
              </a:rPr>
              <a:t>·</a:t>
            </a:r>
            <a:r>
              <a:rPr lang="zh-CN" altLang="zh-CN" sz="2000" b="1" smtClean="0">
                <a:latin typeface="微软雅黑" pitchFamily="34" charset="-122"/>
                <a:ea typeface="微软雅黑" pitchFamily="34" charset="-122"/>
              </a:rPr>
              <a:t>同时也促进了碳纤维抽油杆材料特性与力学性能等方面的研究，对其他材料的检测分析</a:t>
            </a:r>
            <a:r>
              <a:rPr lang="zh-CN" altLang="en-US" sz="2000" b="1" smtClean="0">
                <a:latin typeface="微软雅黑" pitchFamily="34" charset="-122"/>
                <a:ea typeface="微软雅黑" pitchFamily="34" charset="-122"/>
              </a:rPr>
              <a:t>与</a:t>
            </a:r>
            <a:r>
              <a:rPr lang="zh-CN" altLang="zh-CN" sz="2000" b="1" smtClean="0">
                <a:latin typeface="微软雅黑" pitchFamily="34" charset="-122"/>
                <a:ea typeface="微软雅黑" pitchFamily="34" charset="-122"/>
              </a:rPr>
              <a:t>系统开发也有借鉴意义。</a:t>
            </a:r>
            <a:endParaRPr lang="zh-CN" altLang="zh-CN" sz="2000" b="1">
              <a:latin typeface="微软雅黑" pitchFamily="34" charset="-122"/>
              <a:ea typeface="微软雅黑" pitchFamily="34" charset="-122"/>
            </a:endParaRPr>
          </a:p>
        </p:txBody>
      </p:sp>
      <p:pic>
        <p:nvPicPr>
          <p:cNvPr id="4" name="Picture 3" descr="C:\Users\PC4\Desktop\ppt图\15058764303701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19" y="2891658"/>
            <a:ext cx="2531345" cy="1760615"/>
          </a:xfrm>
          <a:prstGeom prst="rect">
            <a:avLst/>
          </a:prstGeom>
          <a:extLst/>
        </p:spPr>
        <p:style>
          <a:lnRef idx="2">
            <a:schemeClr val="accent2">
              <a:shade val="50000"/>
            </a:schemeClr>
          </a:lnRef>
          <a:fillRef idx="1">
            <a:schemeClr val="accent2"/>
          </a:fillRef>
          <a:effectRef idx="0">
            <a:schemeClr val="accent2"/>
          </a:effectRef>
          <a:fontRef idx="minor">
            <a:schemeClr val="lt1"/>
          </a:fontRef>
        </p:style>
      </p:pic>
      <p:pic>
        <p:nvPicPr>
          <p:cNvPr id="5" name="Picture 2" descr="âéç¸æ°ç æ¾å¾®é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555" y="2883766"/>
            <a:ext cx="2132301" cy="1757321"/>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6" name="TextBox 24"/>
          <p:cNvSpPr txBox="1"/>
          <p:nvPr/>
        </p:nvSpPr>
        <p:spPr>
          <a:xfrm>
            <a:off x="5328963" y="4641087"/>
            <a:ext cx="1549900" cy="261610"/>
          </a:xfrm>
          <a:prstGeom prst="rect">
            <a:avLst/>
          </a:prstGeom>
          <a:noFill/>
        </p:spPr>
        <p:txBody>
          <a:bodyPr wrap="square" rtlCol="0">
            <a:spAutoFit/>
          </a:bodyPr>
          <a:lstStyle/>
          <a:p>
            <a:r>
              <a:rPr lang="zh-CN" altLang="en-US" sz="1100" b="1" dirty="0" smtClean="0">
                <a:solidFill>
                  <a:srgbClr val="002060"/>
                </a:solidFill>
                <a:latin typeface="微软雅黑" pitchFamily="34" charset="-122"/>
                <a:ea typeface="微软雅黑" pitchFamily="34" charset="-122"/>
              </a:rPr>
              <a:t>纤维检测设备</a:t>
            </a:r>
            <a:endParaRPr lang="zh-CN" altLang="en-US" sz="1100" b="1" dirty="0">
              <a:solidFill>
                <a:srgbClr val="002060"/>
              </a:solidFill>
              <a:latin typeface="微软雅黑" pitchFamily="34" charset="-122"/>
              <a:ea typeface="微软雅黑" pitchFamily="34" charset="-122"/>
            </a:endParaRPr>
          </a:p>
        </p:txBody>
      </p:sp>
      <p:pic>
        <p:nvPicPr>
          <p:cNvPr id="7" name="Picture 2" descr="C:\Users\PC4\Desktop\ppt图\polarization_imaging_CFK_FraunhoferIIS_Luci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4243" y="2883766"/>
            <a:ext cx="1900927" cy="1770529"/>
          </a:xfrm>
          <a:prstGeom prst="rect">
            <a:avLst/>
          </a:prstGeom>
          <a:ex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451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326641"/>
            <a:ext cx="12193057" cy="2275840"/>
          </a:xfrm>
          <a:prstGeom prst="rect">
            <a:avLst/>
          </a:prstGeom>
          <a:noFill/>
        </p:spPr>
      </p:pic>
      <p:sp>
        <p:nvSpPr>
          <p:cNvPr id="4" name="椭圆 3">
            <a:extLst>
              <a:ext uri="{FF2B5EF4-FFF2-40B4-BE49-F238E27FC236}">
                <a16:creationId xmlns="" xmlns:a16="http://schemas.microsoft.com/office/drawing/2014/main" id="{84E5A175-3149-405F-9145-7535715A381B}"/>
              </a:ext>
            </a:extLst>
          </p:cNvPr>
          <p:cNvSpPr/>
          <p:nvPr/>
        </p:nvSpPr>
        <p:spPr>
          <a:xfrm>
            <a:off x="2400200" y="2781499"/>
            <a:ext cx="1152128" cy="1152128"/>
          </a:xfrm>
          <a:prstGeom prst="ellipse">
            <a:avLst/>
          </a:prstGeom>
          <a:solidFill>
            <a:schemeClr val="accent1">
              <a:lumMod val="75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E75B6"/>
              </a:solidFill>
            </a:endParaRPr>
          </a:p>
        </p:txBody>
      </p:sp>
      <p:sp>
        <p:nvSpPr>
          <p:cNvPr id="8" name="TextBox 8"/>
          <p:cNvSpPr txBox="1"/>
          <p:nvPr/>
        </p:nvSpPr>
        <p:spPr>
          <a:xfrm>
            <a:off x="4007262" y="2972273"/>
            <a:ext cx="6305138" cy="1569660"/>
          </a:xfrm>
          <a:prstGeom prst="rect">
            <a:avLst/>
          </a:prstGeom>
          <a:noFill/>
        </p:spPr>
        <p:txBody>
          <a:bodyPr wrap="square" rtlCol="0">
            <a:spAutoFit/>
          </a:bodyPr>
          <a:lstStyle/>
          <a:p>
            <a:r>
              <a:rPr lang="zh-CN" altLang="en-US" sz="4800" b="1" smtClean="0">
                <a:solidFill>
                  <a:schemeClr val="bg1"/>
                </a:solidFill>
                <a:latin typeface="微软雅黑" pitchFamily="34" charset="-122"/>
                <a:ea typeface="微软雅黑" pitchFamily="34" charset="-122"/>
              </a:rPr>
              <a:t>二</a:t>
            </a:r>
            <a:r>
              <a:rPr lang="en-US" altLang="zh-CN" sz="4800" b="1">
                <a:solidFill>
                  <a:schemeClr val="bg1"/>
                </a:solidFill>
                <a:latin typeface="微软雅黑" pitchFamily="34" charset="-122"/>
                <a:ea typeface="微软雅黑" pitchFamily="34" charset="-122"/>
              </a:rPr>
              <a:t>. </a:t>
            </a:r>
            <a:r>
              <a:rPr lang="zh-CN" altLang="en-US" sz="4800" b="1">
                <a:solidFill>
                  <a:schemeClr val="bg1"/>
                </a:solidFill>
                <a:latin typeface="微软雅黑" pitchFamily="34" charset="-122"/>
                <a:ea typeface="微软雅黑" pitchFamily="34" charset="-122"/>
              </a:rPr>
              <a:t>研究的内容与方法</a:t>
            </a:r>
          </a:p>
          <a:p>
            <a:endParaRPr lang="en-US" altLang="zh-CN" sz="4800" b="1" dirty="0">
              <a:solidFill>
                <a:schemeClr val="bg1"/>
              </a:solidFill>
              <a:latin typeface="微软雅黑" pitchFamily="34" charset="-122"/>
              <a:ea typeface="微软雅黑" pitchFamily="34" charset="-122"/>
            </a:endParaRPr>
          </a:p>
        </p:txBody>
      </p:sp>
      <p:grpSp>
        <p:nvGrpSpPr>
          <p:cNvPr id="9" name="Group 69">
            <a:extLst>
              <a:ext uri="{FF2B5EF4-FFF2-40B4-BE49-F238E27FC236}">
                <a16:creationId xmlns:a16="http://schemas.microsoft.com/office/drawing/2014/main" xmlns="" id="{232ED120-9D12-4BDD-8323-1BFD28B4CF4A}"/>
              </a:ext>
            </a:extLst>
          </p:cNvPr>
          <p:cNvGrpSpPr/>
          <p:nvPr/>
        </p:nvGrpSpPr>
        <p:grpSpPr>
          <a:xfrm>
            <a:off x="2654329" y="3005700"/>
            <a:ext cx="675085" cy="696896"/>
            <a:chOff x="10074275" y="1647825"/>
            <a:chExt cx="464344" cy="435769"/>
          </a:xfrm>
          <a:solidFill>
            <a:sysClr val="window" lastClr="FFFFFF"/>
          </a:solidFill>
        </p:grpSpPr>
        <p:sp>
          <p:nvSpPr>
            <p:cNvPr id="10" name="AutoShape 69">
              <a:extLst>
                <a:ext uri="{FF2B5EF4-FFF2-40B4-BE49-F238E27FC236}">
                  <a16:creationId xmlns:a16="http://schemas.microsoft.com/office/drawing/2014/main" xmlns="" id="{75D291D9-C0F3-4CC9-B1CE-4CD85420071A}"/>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 name="AutoShape 70">
              <a:extLst>
                <a:ext uri="{FF2B5EF4-FFF2-40B4-BE49-F238E27FC236}">
                  <a16:creationId xmlns:a16="http://schemas.microsoft.com/office/drawing/2014/main" xmlns="" id="{F2DCDD8E-17FA-4A58-A06B-5FE6C22DCF0C}"/>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 name="AutoShape 71">
              <a:extLst>
                <a:ext uri="{FF2B5EF4-FFF2-40B4-BE49-F238E27FC236}">
                  <a16:creationId xmlns:a16="http://schemas.microsoft.com/office/drawing/2014/main" xmlns="" id="{6F803A87-E556-4EBE-A896-2D3E35FE9899}"/>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3" name="AutoShape 72">
              <a:extLst>
                <a:ext uri="{FF2B5EF4-FFF2-40B4-BE49-F238E27FC236}">
                  <a16:creationId xmlns:a16="http://schemas.microsoft.com/office/drawing/2014/main" xmlns="" id="{22CB086E-2902-4900-AE74-21C496048561}"/>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4" name="AutoShape 73">
              <a:extLst>
                <a:ext uri="{FF2B5EF4-FFF2-40B4-BE49-F238E27FC236}">
                  <a16:creationId xmlns:a16="http://schemas.microsoft.com/office/drawing/2014/main" xmlns="" id="{5E30E518-CE9D-40E7-A7A2-DBB6C614D5C8}"/>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5" name="AutoShape 74">
              <a:extLst>
                <a:ext uri="{FF2B5EF4-FFF2-40B4-BE49-F238E27FC236}">
                  <a16:creationId xmlns:a16="http://schemas.microsoft.com/office/drawing/2014/main" xmlns="" id="{A6D08C1E-C6EF-4C4F-8788-B0D9205C3CF6}"/>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6" name="AutoShape 75">
              <a:extLst>
                <a:ext uri="{FF2B5EF4-FFF2-40B4-BE49-F238E27FC236}">
                  <a16:creationId xmlns:a16="http://schemas.microsoft.com/office/drawing/2014/main" xmlns="" id="{63F3693E-89E1-460F-B7F7-1F085EEB44D0}"/>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76">
              <a:extLst>
                <a:ext uri="{FF2B5EF4-FFF2-40B4-BE49-F238E27FC236}">
                  <a16:creationId xmlns:a16="http://schemas.microsoft.com/office/drawing/2014/main" xmlns="" id="{66B97C9D-865D-445D-A689-40EA1D6EF652}"/>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9" name="AutoShape 77">
              <a:extLst>
                <a:ext uri="{FF2B5EF4-FFF2-40B4-BE49-F238E27FC236}">
                  <a16:creationId xmlns:a16="http://schemas.microsoft.com/office/drawing/2014/main" xmlns="" id="{117D4320-2CB4-477E-B4AD-93BD1ABDEF41}"/>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322104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箭头连接符 6"/>
          <p:cNvCxnSpPr/>
          <p:nvPr/>
        </p:nvCxnSpPr>
        <p:spPr>
          <a:xfrm>
            <a:off x="394716" y="3877056"/>
            <a:ext cx="37658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20640" y="3894328"/>
            <a:ext cx="39319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513832" y="3464560"/>
            <a:ext cx="457200" cy="42976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513832" y="3906520"/>
            <a:ext cx="457200" cy="38100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937504" y="4279392"/>
            <a:ext cx="51633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937504" y="3472688"/>
            <a:ext cx="51633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94716" y="4070867"/>
            <a:ext cx="4972812" cy="369332"/>
          </a:xfrm>
          <a:prstGeom prst="rect">
            <a:avLst/>
          </a:prstGeom>
          <a:noFill/>
        </p:spPr>
        <p:txBody>
          <a:bodyPr wrap="square" rtlCol="0">
            <a:spAutoFit/>
          </a:bodyPr>
          <a:lstStyle/>
          <a:p>
            <a:r>
              <a:rPr lang="en-US" altLang="zh-CN" b="1" smtClean="0">
                <a:latin typeface="微软雅黑" panose="020B0503020204020204" pitchFamily="34" charset="-122"/>
                <a:ea typeface="微软雅黑" panose="020B0503020204020204" pitchFamily="34" charset="-122"/>
              </a:rPr>
              <a:t>1979        2001    2006    2008         2012 </a:t>
            </a:r>
            <a:endParaRPr lang="zh-CN" altLang="en-US" b="1">
              <a:latin typeface="微软雅黑" panose="020B0503020204020204" pitchFamily="34" charset="-122"/>
              <a:ea typeface="微软雅黑" panose="020B0503020204020204" pitchFamily="34" charset="-122"/>
            </a:endParaRPr>
          </a:p>
        </p:txBody>
      </p:sp>
      <p:sp>
        <p:nvSpPr>
          <p:cNvPr id="17" name="文本框 16"/>
          <p:cNvSpPr txBox="1"/>
          <p:nvPr/>
        </p:nvSpPr>
        <p:spPr>
          <a:xfrm>
            <a:off x="5937504" y="3693161"/>
            <a:ext cx="5300472" cy="369332"/>
          </a:xfrm>
          <a:prstGeom prst="rect">
            <a:avLst/>
          </a:prstGeom>
          <a:noFill/>
        </p:spPr>
        <p:txBody>
          <a:bodyPr wrap="square" rtlCol="0">
            <a:spAutoFit/>
          </a:bodyPr>
          <a:lstStyle/>
          <a:p>
            <a:r>
              <a:rPr lang="en-US" altLang="zh-CN" b="1" smtClean="0">
                <a:latin typeface="微软雅黑" panose="020B0503020204020204" pitchFamily="34" charset="-122"/>
                <a:ea typeface="微软雅黑" panose="020B0503020204020204" pitchFamily="34" charset="-122"/>
              </a:rPr>
              <a:t>2013    2014    2015    2016    2017    2018</a:t>
            </a:r>
            <a:endParaRPr lang="zh-CN" altLang="en-US" b="1">
              <a:latin typeface="微软雅黑" panose="020B0503020204020204" pitchFamily="34" charset="-122"/>
              <a:ea typeface="微软雅黑" panose="020B0503020204020204" pitchFamily="34" charset="-122"/>
            </a:endParaRPr>
          </a:p>
        </p:txBody>
      </p:sp>
      <p:sp>
        <p:nvSpPr>
          <p:cNvPr id="18" name="椭圆 17"/>
          <p:cNvSpPr/>
          <p:nvPr/>
        </p:nvSpPr>
        <p:spPr>
          <a:xfrm flipH="1">
            <a:off x="4389120" y="3819473"/>
            <a:ext cx="101443" cy="112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椭圆 18"/>
          <p:cNvSpPr/>
          <p:nvPr/>
        </p:nvSpPr>
        <p:spPr>
          <a:xfrm flipH="1">
            <a:off x="4614672" y="3825569"/>
            <a:ext cx="101443" cy="112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椭圆 19"/>
          <p:cNvSpPr/>
          <p:nvPr/>
        </p:nvSpPr>
        <p:spPr>
          <a:xfrm flipH="1">
            <a:off x="4849368" y="3831665"/>
            <a:ext cx="101443" cy="112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743712" y="3464560"/>
            <a:ext cx="188976" cy="4111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04444" y="3120286"/>
            <a:ext cx="8763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OSTU</a:t>
            </a:r>
            <a:endParaRPr lang="zh-CN" altLang="en-US" b="1">
              <a:latin typeface="微软雅黑" panose="020B0503020204020204" pitchFamily="34" charset="-122"/>
              <a:ea typeface="微软雅黑" panose="020B0503020204020204" pitchFamily="34" charset="-122"/>
            </a:endParaRPr>
          </a:p>
        </p:txBody>
      </p:sp>
      <p:sp>
        <p:nvSpPr>
          <p:cNvPr id="33" name="文本框 32"/>
          <p:cNvSpPr txBox="1"/>
          <p:nvPr/>
        </p:nvSpPr>
        <p:spPr>
          <a:xfrm>
            <a:off x="1551402" y="3103356"/>
            <a:ext cx="519572"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VJ</a:t>
            </a:r>
            <a:endParaRPr lang="zh-CN" altLang="en-US" b="1">
              <a:latin typeface="微软雅黑" panose="020B0503020204020204" pitchFamily="34" charset="-122"/>
              <a:ea typeface="微软雅黑" panose="020B0503020204020204" pitchFamily="34" charset="-122"/>
            </a:endParaRPr>
          </a:p>
        </p:txBody>
      </p:sp>
      <p:sp>
        <p:nvSpPr>
          <p:cNvPr id="34" name="文本框 33"/>
          <p:cNvSpPr txBox="1"/>
          <p:nvPr/>
        </p:nvSpPr>
        <p:spPr>
          <a:xfrm>
            <a:off x="2474214" y="3086084"/>
            <a:ext cx="762762"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HOG</a:t>
            </a:r>
            <a:endParaRPr lang="zh-CN" altLang="en-US" b="1">
              <a:latin typeface="微软雅黑" panose="020B0503020204020204" pitchFamily="34" charset="-122"/>
              <a:ea typeface="微软雅黑" panose="020B0503020204020204" pitchFamily="34" charset="-122"/>
            </a:endParaRPr>
          </a:p>
        </p:txBody>
      </p:sp>
      <p:sp>
        <p:nvSpPr>
          <p:cNvPr id="35" name="文本框 34"/>
          <p:cNvSpPr txBox="1"/>
          <p:nvPr/>
        </p:nvSpPr>
        <p:spPr>
          <a:xfrm>
            <a:off x="3324606" y="3118596"/>
            <a:ext cx="813816"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DPM</a:t>
            </a:r>
            <a:endParaRPr lang="zh-CN" altLang="en-US" b="1">
              <a:latin typeface="微软雅黑" panose="020B0503020204020204" pitchFamily="34" charset="-122"/>
              <a:ea typeface="微软雅黑" panose="020B0503020204020204" pitchFamily="34" charset="-122"/>
            </a:endParaRPr>
          </a:p>
        </p:txBody>
      </p:sp>
      <p:cxnSp>
        <p:nvCxnSpPr>
          <p:cNvPr id="36" name="直接连接符 35"/>
          <p:cNvCxnSpPr>
            <a:endCxn id="33" idx="2"/>
          </p:cNvCxnSpPr>
          <p:nvPr/>
        </p:nvCxnSpPr>
        <p:spPr>
          <a:xfrm flipH="1" flipV="1">
            <a:off x="1811188" y="3472688"/>
            <a:ext cx="36324" cy="4291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667000" y="3455417"/>
            <a:ext cx="67960" cy="396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490864" y="3486741"/>
            <a:ext cx="132185" cy="3601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7064395" y="2651578"/>
            <a:ext cx="8763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YOLO</a:t>
            </a:r>
            <a:endParaRPr lang="zh-CN" altLang="en-US" b="1">
              <a:latin typeface="微软雅黑" panose="020B0503020204020204" pitchFamily="34" charset="-122"/>
              <a:ea typeface="微软雅黑" panose="020B0503020204020204" pitchFamily="34" charset="-122"/>
            </a:endParaRPr>
          </a:p>
        </p:txBody>
      </p:sp>
      <p:sp>
        <p:nvSpPr>
          <p:cNvPr id="49" name="文本框 48"/>
          <p:cNvSpPr txBox="1"/>
          <p:nvPr/>
        </p:nvSpPr>
        <p:spPr>
          <a:xfrm>
            <a:off x="8156102" y="2669977"/>
            <a:ext cx="762762"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SSD</a:t>
            </a:r>
            <a:endParaRPr lang="zh-CN" altLang="en-US" b="1">
              <a:latin typeface="微软雅黑" panose="020B0503020204020204" pitchFamily="34" charset="-122"/>
              <a:ea typeface="微软雅黑" panose="020B0503020204020204" pitchFamily="34" charset="-122"/>
            </a:endParaRPr>
          </a:p>
        </p:txBody>
      </p:sp>
      <p:sp>
        <p:nvSpPr>
          <p:cNvPr id="50" name="文本框 49"/>
          <p:cNvSpPr txBox="1"/>
          <p:nvPr/>
        </p:nvSpPr>
        <p:spPr>
          <a:xfrm>
            <a:off x="8997483" y="2676539"/>
            <a:ext cx="1549527"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Retina-Net</a:t>
            </a:r>
            <a:endParaRPr lang="zh-CN" altLang="en-US" b="1">
              <a:latin typeface="微软雅黑" panose="020B0503020204020204" pitchFamily="34" charset="-122"/>
              <a:ea typeface="微软雅黑" panose="020B0503020204020204" pitchFamily="34" charset="-122"/>
            </a:endParaRPr>
          </a:p>
        </p:txBody>
      </p:sp>
      <p:sp>
        <p:nvSpPr>
          <p:cNvPr id="51" name="文本框 50"/>
          <p:cNvSpPr txBox="1"/>
          <p:nvPr/>
        </p:nvSpPr>
        <p:spPr>
          <a:xfrm>
            <a:off x="5517916" y="2660353"/>
            <a:ext cx="1295994" cy="369332"/>
          </a:xfrm>
          <a:prstGeom prst="rect">
            <a:avLst/>
          </a:prstGeom>
        </p:spPr>
        <p:style>
          <a:lnRef idx="1">
            <a:schemeClr val="accent1"/>
          </a:lnRef>
          <a:fillRef idx="1001">
            <a:schemeClr val="dk2"/>
          </a:fillRef>
          <a:effectRef idx="2">
            <a:schemeClr val="accent1"/>
          </a:effectRef>
          <a:fontRef idx="minor">
            <a:schemeClr val="lt1"/>
          </a:fontRef>
        </p:style>
        <p:txBody>
          <a:bodyPr wrap="square" rtlCol="0">
            <a:spAutoFit/>
          </a:bodyPr>
          <a:lstStyle/>
          <a:p>
            <a:r>
              <a:rPr lang="en-US" altLang="zh-CN" b="1">
                <a:latin typeface="微软雅黑" panose="020B0503020204020204" pitchFamily="34" charset="-122"/>
                <a:ea typeface="微软雅黑" panose="020B0503020204020204" pitchFamily="34" charset="-122"/>
              </a:rPr>
              <a:t>Overfeat</a:t>
            </a:r>
            <a:endParaRPr lang="zh-CN" altLang="en-US" b="1">
              <a:latin typeface="微软雅黑" panose="020B0503020204020204" pitchFamily="34" charset="-122"/>
              <a:ea typeface="微软雅黑" panose="020B0503020204020204" pitchFamily="34" charset="-122"/>
            </a:endParaRPr>
          </a:p>
        </p:txBody>
      </p:sp>
      <p:sp>
        <p:nvSpPr>
          <p:cNvPr id="52" name="文本框 51"/>
          <p:cNvSpPr txBox="1"/>
          <p:nvPr/>
        </p:nvSpPr>
        <p:spPr>
          <a:xfrm>
            <a:off x="7937040" y="4775982"/>
            <a:ext cx="1001747"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Fast </a:t>
            </a:r>
          </a:p>
          <a:p>
            <a:r>
              <a:rPr lang="en-US" altLang="zh-CN" b="1" smtClean="0">
                <a:latin typeface="微软雅黑" panose="020B0503020204020204" pitchFamily="34" charset="-122"/>
                <a:ea typeface="微软雅黑" panose="020B0503020204020204" pitchFamily="34" charset="-122"/>
              </a:rPr>
              <a:t>R-CNN</a:t>
            </a:r>
            <a:endParaRPr lang="zh-CN" altLang="en-US" b="1">
              <a:latin typeface="微软雅黑" panose="020B0503020204020204" pitchFamily="34" charset="-122"/>
              <a:ea typeface="微软雅黑" panose="020B0503020204020204" pitchFamily="34" charset="-122"/>
            </a:endParaRPr>
          </a:p>
        </p:txBody>
      </p:sp>
      <p:sp>
        <p:nvSpPr>
          <p:cNvPr id="53" name="文本框 52"/>
          <p:cNvSpPr txBox="1"/>
          <p:nvPr/>
        </p:nvSpPr>
        <p:spPr>
          <a:xfrm>
            <a:off x="9067969" y="4784265"/>
            <a:ext cx="1234711"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Fast</a:t>
            </a:r>
            <a:r>
              <a:rPr lang="en-US" altLang="zh-CN" b="1">
                <a:latin typeface="微软雅黑" panose="020B0503020204020204" pitchFamily="34" charset="-122"/>
                <a:ea typeface="微软雅黑" panose="020B0503020204020204" pitchFamily="34" charset="-122"/>
              </a:rPr>
              <a:t>er</a:t>
            </a:r>
            <a:r>
              <a:rPr lang="en-US" altLang="zh-CN" b="1" smtClean="0">
                <a:latin typeface="微软雅黑" panose="020B0503020204020204" pitchFamily="34" charset="-122"/>
                <a:ea typeface="微软雅黑" panose="020B0503020204020204" pitchFamily="34" charset="-122"/>
              </a:rPr>
              <a:t> </a:t>
            </a:r>
          </a:p>
          <a:p>
            <a:r>
              <a:rPr lang="en-US" altLang="zh-CN" b="1" smtClean="0">
                <a:latin typeface="微软雅黑" panose="020B0503020204020204" pitchFamily="34" charset="-122"/>
                <a:ea typeface="微软雅黑" panose="020B0503020204020204" pitchFamily="34" charset="-122"/>
              </a:rPr>
              <a:t>R-CNN</a:t>
            </a:r>
            <a:endParaRPr lang="zh-CN" altLang="en-US" b="1">
              <a:latin typeface="微软雅黑" panose="020B0503020204020204" pitchFamily="34" charset="-122"/>
              <a:ea typeface="微软雅黑" panose="020B0503020204020204" pitchFamily="34" charset="-122"/>
            </a:endParaRPr>
          </a:p>
        </p:txBody>
      </p:sp>
      <p:sp>
        <p:nvSpPr>
          <p:cNvPr id="54" name="文本框 53"/>
          <p:cNvSpPr txBox="1"/>
          <p:nvPr/>
        </p:nvSpPr>
        <p:spPr>
          <a:xfrm>
            <a:off x="10426292" y="4804324"/>
            <a:ext cx="1349048"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Pyramid Networks</a:t>
            </a:r>
            <a:endParaRPr lang="zh-CN" altLang="en-US" b="1">
              <a:latin typeface="微软雅黑" panose="020B0503020204020204" pitchFamily="34" charset="-122"/>
              <a:ea typeface="微软雅黑" panose="020B0503020204020204" pitchFamily="34" charset="-122"/>
            </a:endParaRPr>
          </a:p>
        </p:txBody>
      </p:sp>
      <p:sp>
        <p:nvSpPr>
          <p:cNvPr id="55" name="文本框 54"/>
          <p:cNvSpPr txBox="1"/>
          <p:nvPr/>
        </p:nvSpPr>
        <p:spPr>
          <a:xfrm>
            <a:off x="6759816" y="4827319"/>
            <a:ext cx="1080728" cy="369332"/>
          </a:xfrm>
          <a:prstGeom prst="rect">
            <a:avLst/>
          </a:prstGeom>
        </p:spPr>
        <p:style>
          <a:lnRef idx="1">
            <a:schemeClr val="accent1"/>
          </a:lnRef>
          <a:fillRef idx="1001">
            <a:schemeClr val="dk2"/>
          </a:fillRef>
          <a:effectRef idx="2">
            <a:schemeClr val="accent1"/>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SPPNet</a:t>
            </a:r>
            <a:endParaRPr lang="zh-CN" altLang="en-US" b="1">
              <a:latin typeface="微软雅黑" panose="020B0503020204020204" pitchFamily="34" charset="-122"/>
              <a:ea typeface="微软雅黑" panose="020B0503020204020204" pitchFamily="34" charset="-122"/>
            </a:endParaRPr>
          </a:p>
        </p:txBody>
      </p:sp>
      <p:sp>
        <p:nvSpPr>
          <p:cNvPr id="56" name="文本框 55"/>
          <p:cNvSpPr txBox="1"/>
          <p:nvPr/>
        </p:nvSpPr>
        <p:spPr>
          <a:xfrm>
            <a:off x="5554672" y="4744719"/>
            <a:ext cx="102256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R-CNN</a:t>
            </a:r>
            <a:endParaRPr lang="zh-CN" altLang="en-US" b="1">
              <a:latin typeface="微软雅黑" panose="020B0503020204020204" pitchFamily="34" charset="-122"/>
              <a:ea typeface="微软雅黑" panose="020B0503020204020204" pitchFamily="34" charset="-122"/>
            </a:endParaRPr>
          </a:p>
        </p:txBody>
      </p:sp>
      <p:sp>
        <p:nvSpPr>
          <p:cNvPr id="59" name="文本框 58"/>
          <p:cNvSpPr txBox="1"/>
          <p:nvPr/>
        </p:nvSpPr>
        <p:spPr>
          <a:xfrm>
            <a:off x="10724343" y="2664373"/>
            <a:ext cx="1132758"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CN" b="1" smtClean="0">
                <a:latin typeface="微软雅黑" panose="020B0503020204020204" pitchFamily="34" charset="-122"/>
                <a:ea typeface="微软雅黑" panose="020B0503020204020204" pitchFamily="34" charset="-122"/>
              </a:rPr>
              <a:t>YOLOv3</a:t>
            </a:r>
            <a:endParaRPr lang="zh-CN" altLang="en-US" b="1">
              <a:latin typeface="微软雅黑" panose="020B0503020204020204" pitchFamily="34" charset="-122"/>
              <a:ea typeface="微软雅黑" panose="020B0503020204020204" pitchFamily="34" charset="-122"/>
            </a:endParaRPr>
          </a:p>
        </p:txBody>
      </p:sp>
      <p:cxnSp>
        <p:nvCxnSpPr>
          <p:cNvPr id="62" name="直接连接符 61"/>
          <p:cNvCxnSpPr/>
          <p:nvPr/>
        </p:nvCxnSpPr>
        <p:spPr>
          <a:xfrm flipH="1" flipV="1">
            <a:off x="6117637" y="3037814"/>
            <a:ext cx="100283" cy="4345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7509658" y="3022472"/>
            <a:ext cx="477066" cy="3927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8548321" y="3037901"/>
            <a:ext cx="157243" cy="4175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0724343" y="3037815"/>
            <a:ext cx="591014" cy="4345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9772246" y="3053742"/>
            <a:ext cx="30420" cy="36150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56" idx="0"/>
          </p:cNvCxnSpPr>
          <p:nvPr/>
        </p:nvCxnSpPr>
        <p:spPr>
          <a:xfrm flipV="1">
            <a:off x="6065954" y="4269589"/>
            <a:ext cx="621673" cy="4751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7544126" y="4305544"/>
            <a:ext cx="67122" cy="5217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52" idx="0"/>
          </p:cNvCxnSpPr>
          <p:nvPr/>
        </p:nvCxnSpPr>
        <p:spPr>
          <a:xfrm flipH="1" flipV="1">
            <a:off x="8032444" y="4269588"/>
            <a:ext cx="405470" cy="5063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8548321" y="4269588"/>
            <a:ext cx="915397" cy="5063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54" idx="0"/>
          </p:cNvCxnSpPr>
          <p:nvPr/>
        </p:nvCxnSpPr>
        <p:spPr>
          <a:xfrm flipH="1" flipV="1">
            <a:off x="9891996" y="4305545"/>
            <a:ext cx="1208820" cy="4987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631190" y="4870685"/>
            <a:ext cx="3812794" cy="1477328"/>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smtClean="0">
                <a:latin typeface="微软雅黑" pitchFamily="34" charset="-122"/>
                <a:ea typeface="微软雅黑" pitchFamily="34" charset="-122"/>
              </a:rPr>
              <a:t>传统</a:t>
            </a:r>
            <a:r>
              <a:rPr lang="zh-CN" altLang="en-US" b="1">
                <a:latin typeface="微软雅黑" pitchFamily="34" charset="-122"/>
                <a:ea typeface="微软雅黑" pitchFamily="34" charset="-122"/>
              </a:rPr>
              <a:t>的目标检测算法</a:t>
            </a:r>
            <a:r>
              <a:rPr lang="zh-CN" altLang="zh-CN" b="1">
                <a:latin typeface="微软雅黑" pitchFamily="34" charset="-122"/>
                <a:ea typeface="微软雅黑" pitchFamily="34" charset="-122"/>
              </a:rPr>
              <a:t>一般分为</a:t>
            </a:r>
            <a:r>
              <a:rPr lang="zh-CN" altLang="zh-CN" b="1">
                <a:solidFill>
                  <a:srgbClr val="0000FF"/>
                </a:solidFill>
                <a:latin typeface="微软雅黑" pitchFamily="34" charset="-122"/>
                <a:ea typeface="微软雅黑" pitchFamily="34" charset="-122"/>
              </a:rPr>
              <a:t>图像处理</a:t>
            </a:r>
            <a:r>
              <a:rPr lang="zh-CN" altLang="zh-CN" b="1">
                <a:latin typeface="微软雅黑" pitchFamily="34" charset="-122"/>
                <a:ea typeface="微软雅黑" pitchFamily="34" charset="-122"/>
              </a:rPr>
              <a:t>与</a:t>
            </a:r>
            <a:r>
              <a:rPr lang="zh-CN" altLang="zh-CN" b="1">
                <a:solidFill>
                  <a:srgbClr val="0000FF"/>
                </a:solidFill>
                <a:latin typeface="微软雅黑" pitchFamily="34" charset="-122"/>
                <a:ea typeface="微软雅黑" pitchFamily="34" charset="-122"/>
              </a:rPr>
              <a:t>图像分类</a:t>
            </a:r>
            <a:r>
              <a:rPr lang="zh-CN" altLang="zh-CN" b="1">
                <a:latin typeface="微软雅黑" pitchFamily="34" charset="-122"/>
                <a:ea typeface="微软雅黑" pitchFamily="34" charset="-122"/>
              </a:rPr>
              <a:t>两部分</a:t>
            </a:r>
            <a:r>
              <a:rPr lang="zh-CN" altLang="en-US" b="1">
                <a:latin typeface="微软雅黑" pitchFamily="34" charset="-122"/>
                <a:ea typeface="微软雅黑" pitchFamily="34" charset="-122"/>
              </a:rPr>
              <a:t>。</a:t>
            </a:r>
            <a:r>
              <a:rPr lang="zh-CN" altLang="zh-CN" b="1">
                <a:latin typeface="微软雅黑" pitchFamily="34" charset="-122"/>
                <a:ea typeface="微软雅黑" pitchFamily="34" charset="-122"/>
              </a:rPr>
              <a:t>图像处理去除噪声并提取图像特征</a:t>
            </a:r>
            <a:r>
              <a:rPr lang="zh-CN" altLang="en-US" b="1">
                <a:latin typeface="微软雅黑" pitchFamily="34" charset="-122"/>
                <a:ea typeface="微软雅黑" pitchFamily="34" charset="-122"/>
              </a:rPr>
              <a:t>，之后输入分类器进行分类。例如</a:t>
            </a:r>
            <a:r>
              <a:rPr lang="zh-CN" altLang="en-US" b="1">
                <a:solidFill>
                  <a:srgbClr val="FF0000"/>
                </a:solidFill>
                <a:latin typeface="微软雅黑" pitchFamily="34" charset="-122"/>
                <a:ea typeface="微软雅黑" pitchFamily="34" charset="-122"/>
              </a:rPr>
              <a:t>阈值分割等算法</a:t>
            </a:r>
            <a:r>
              <a:rPr lang="zh-CN" altLang="en-US" b="1">
                <a:latin typeface="微软雅黑" pitchFamily="34" charset="-122"/>
                <a:ea typeface="微软雅黑" pitchFamily="34" charset="-122"/>
              </a:rPr>
              <a:t>等</a:t>
            </a:r>
            <a:r>
              <a:rPr lang="zh-CN" altLang="en-US" b="1" smtClean="0">
                <a:latin typeface="微软雅黑" pitchFamily="34" charset="-122"/>
                <a:ea typeface="微软雅黑" pitchFamily="34" charset="-122"/>
              </a:rPr>
              <a:t>。</a:t>
            </a:r>
            <a:endParaRPr lang="en-US" altLang="zh-CN" b="1">
              <a:latin typeface="微软雅黑" pitchFamily="34" charset="-122"/>
              <a:ea typeface="微软雅黑" pitchFamily="34" charset="-122"/>
            </a:endParaRPr>
          </a:p>
        </p:txBody>
      </p:sp>
      <p:sp>
        <p:nvSpPr>
          <p:cNvPr id="86" name="文本框 85"/>
          <p:cNvSpPr txBox="1"/>
          <p:nvPr/>
        </p:nvSpPr>
        <p:spPr>
          <a:xfrm>
            <a:off x="5974573" y="5622242"/>
            <a:ext cx="5461981" cy="646331"/>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smtClean="0">
                <a:latin typeface="微软雅黑" pitchFamily="34" charset="-122"/>
                <a:ea typeface="微软雅黑" pitchFamily="34" charset="-122"/>
              </a:rPr>
              <a:t>目前</a:t>
            </a:r>
            <a:r>
              <a:rPr lang="zh-CN" altLang="en-US" b="1">
                <a:latin typeface="微软雅黑" pitchFamily="34" charset="-122"/>
                <a:ea typeface="微软雅黑" pitchFamily="34" charset="-122"/>
              </a:rPr>
              <a:t>传统算法基本被基于</a:t>
            </a:r>
            <a:r>
              <a:rPr lang="zh-CN" altLang="en-US" b="1">
                <a:solidFill>
                  <a:srgbClr val="0000FF"/>
                </a:solidFill>
                <a:latin typeface="微软雅黑" pitchFamily="34" charset="-122"/>
                <a:ea typeface="微软雅黑" pitchFamily="34" charset="-122"/>
              </a:rPr>
              <a:t>神经网络</a:t>
            </a:r>
            <a:r>
              <a:rPr lang="zh-CN" altLang="en-US" b="1">
                <a:latin typeface="微软雅黑" pitchFamily="34" charset="-122"/>
                <a:ea typeface="微软雅黑" pitchFamily="34" charset="-122"/>
              </a:rPr>
              <a:t>的目标检测算法所取代。以</a:t>
            </a:r>
            <a:r>
              <a:rPr lang="en-US" altLang="zh-CN" b="1">
                <a:solidFill>
                  <a:srgbClr val="FF0000"/>
                </a:solidFill>
                <a:latin typeface="微软雅黑" pitchFamily="34" charset="-122"/>
                <a:ea typeface="微软雅黑" pitchFamily="34" charset="-122"/>
              </a:rPr>
              <a:t>One stage</a:t>
            </a:r>
            <a:r>
              <a:rPr lang="zh-CN" altLang="en-US" b="1">
                <a:latin typeface="微软雅黑" pitchFamily="34" charset="-122"/>
                <a:ea typeface="微软雅黑" pitchFamily="34" charset="-122"/>
              </a:rPr>
              <a:t>和</a:t>
            </a:r>
            <a:r>
              <a:rPr lang="en-US" altLang="zh-CN" b="1">
                <a:solidFill>
                  <a:srgbClr val="FF0000"/>
                </a:solidFill>
                <a:latin typeface="微软雅黑" pitchFamily="34" charset="-122"/>
                <a:ea typeface="微软雅黑" pitchFamily="34" charset="-122"/>
              </a:rPr>
              <a:t>Two stage</a:t>
            </a:r>
            <a:r>
              <a:rPr lang="zh-CN" altLang="en-US" b="1">
                <a:latin typeface="微软雅黑" pitchFamily="34" charset="-122"/>
                <a:ea typeface="微软雅黑" pitchFamily="34" charset="-122"/>
              </a:rPr>
              <a:t>两类为代表</a:t>
            </a:r>
            <a:r>
              <a:rPr lang="zh-CN" altLang="en-US" b="1" smtClean="0">
                <a:latin typeface="微软雅黑" pitchFamily="34" charset="-122"/>
                <a:ea typeface="微软雅黑" pitchFamily="34" charset="-122"/>
              </a:rPr>
              <a:t>。</a:t>
            </a:r>
            <a:endParaRPr lang="en-US" altLang="zh-CN" b="1">
              <a:latin typeface="微软雅黑" pitchFamily="34" charset="-122"/>
              <a:ea typeface="微软雅黑" pitchFamily="34" charset="-122"/>
            </a:endParaRPr>
          </a:p>
        </p:txBody>
      </p:sp>
      <p:sp>
        <p:nvSpPr>
          <p:cNvPr id="87" name="文本框 86"/>
          <p:cNvSpPr txBox="1"/>
          <p:nvPr/>
        </p:nvSpPr>
        <p:spPr>
          <a:xfrm>
            <a:off x="1153074" y="1288453"/>
            <a:ext cx="9192768" cy="101566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a:latin typeface="微软雅黑" pitchFamily="34" charset="-122"/>
                <a:ea typeface="微软雅黑" pitchFamily="34" charset="-122"/>
              </a:rPr>
              <a:t>检测指标任务通过系统对显微图像进行颗粒检测实现，检测主要分两个步骤实施：</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(1)</a:t>
            </a:r>
            <a:r>
              <a:rPr lang="zh-CN" altLang="en-US" sz="2000" b="1">
                <a:latin typeface="微软雅黑" pitchFamily="34" charset="-122"/>
                <a:ea typeface="微软雅黑" pitchFamily="34" charset="-122"/>
              </a:rPr>
              <a:t>系统自动识别显微图像中纤维的位置与大小，即完成图像的</a:t>
            </a:r>
            <a:r>
              <a:rPr lang="zh-CN" altLang="en-US" sz="2000" b="1">
                <a:solidFill>
                  <a:srgbClr val="FF0000"/>
                </a:solidFill>
                <a:latin typeface="微软雅黑" pitchFamily="34" charset="-122"/>
                <a:ea typeface="微软雅黑" pitchFamily="34" charset="-122"/>
              </a:rPr>
              <a:t>目标检测</a:t>
            </a:r>
            <a:r>
              <a:rPr lang="zh-CN" altLang="en-US" sz="2000" b="1">
                <a:latin typeface="微软雅黑" pitchFamily="34" charset="-122"/>
                <a:ea typeface="微软雅黑" pitchFamily="34" charset="-122"/>
              </a:rPr>
              <a:t>任务。</a:t>
            </a:r>
            <a:endParaRPr lang="en-US" altLang="zh-CN" sz="2000" b="1">
              <a:latin typeface="微软雅黑" pitchFamily="34" charset="-122"/>
              <a:ea typeface="微软雅黑" pitchFamily="34" charset="-122"/>
            </a:endParaRPr>
          </a:p>
          <a:p>
            <a:r>
              <a:rPr lang="en-US" altLang="zh-CN" sz="2000" b="1">
                <a:latin typeface="微软雅黑" pitchFamily="34" charset="-122"/>
                <a:ea typeface="微软雅黑" pitchFamily="34" charset="-122"/>
              </a:rPr>
              <a:t>(2)</a:t>
            </a:r>
            <a:r>
              <a:rPr lang="zh-CN" altLang="en-US" sz="2000" b="1">
                <a:latin typeface="微软雅黑" pitchFamily="34" charset="-122"/>
                <a:ea typeface="微软雅黑" pitchFamily="34" charset="-122"/>
              </a:rPr>
              <a:t>根据目标检测的结果信息进行</a:t>
            </a:r>
            <a:r>
              <a:rPr lang="zh-CN" altLang="en-US" sz="2000" b="1">
                <a:solidFill>
                  <a:srgbClr val="FF0000"/>
                </a:solidFill>
                <a:latin typeface="微软雅黑" pitchFamily="34" charset="-122"/>
                <a:ea typeface="微软雅黑" pitchFamily="34" charset="-122"/>
              </a:rPr>
              <a:t>相关指标</a:t>
            </a:r>
            <a:r>
              <a:rPr lang="zh-CN" altLang="en-US" sz="2000" b="1">
                <a:latin typeface="微软雅黑" pitchFamily="34" charset="-122"/>
                <a:ea typeface="微软雅黑" pitchFamily="34" charset="-122"/>
              </a:rPr>
              <a:t>的计算</a:t>
            </a:r>
            <a:r>
              <a:rPr lang="zh-CN" altLang="en-US" sz="2000" b="1" smtClean="0">
                <a:latin typeface="微软雅黑" pitchFamily="34" charset="-122"/>
                <a:ea typeface="微软雅黑" pitchFamily="34" charset="-122"/>
              </a:rPr>
              <a:t>。</a:t>
            </a:r>
            <a:endParaRPr lang="en-US"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32329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3440" y="1149376"/>
            <a:ext cx="7306056"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smtClean="0">
                <a:solidFill>
                  <a:srgbClr val="0000FF"/>
                </a:solidFill>
                <a:latin typeface="微软雅黑" pitchFamily="34" charset="-122"/>
                <a:ea typeface="微软雅黑" pitchFamily="34" charset="-122"/>
              </a:rPr>
              <a:t>神经网络</a:t>
            </a:r>
            <a:r>
              <a:rPr lang="zh-CN" altLang="en-US" sz="2000" b="1" smtClean="0">
                <a:latin typeface="微软雅黑" pitchFamily="34" charset="-122"/>
                <a:ea typeface="微软雅黑" pitchFamily="34" charset="-122"/>
              </a:rPr>
              <a:t>是对大脑神经系统进行模拟组成</a:t>
            </a:r>
            <a:r>
              <a:rPr lang="zh-CN" altLang="en-US" sz="2000" b="1">
                <a:latin typeface="微软雅黑" pitchFamily="34" charset="-122"/>
                <a:ea typeface="微软雅黑" pitchFamily="34" charset="-122"/>
              </a:rPr>
              <a:t>的数学运算模型</a:t>
            </a:r>
            <a:r>
              <a:rPr lang="zh-CN" altLang="en-US" sz="2000" b="1" smtClean="0">
                <a:latin typeface="微软雅黑" pitchFamily="34" charset="-122"/>
                <a:ea typeface="微软雅黑" pitchFamily="34" charset="-122"/>
              </a:rPr>
              <a:t>。主要由神经元组成的输入层、隐藏层与输出层等权重</a:t>
            </a:r>
            <a:r>
              <a:rPr lang="zh-CN" altLang="en-US" sz="2000" b="1">
                <a:latin typeface="微软雅黑" pitchFamily="34" charset="-122"/>
                <a:ea typeface="微软雅黑" pitchFamily="34" charset="-122"/>
              </a:rPr>
              <a:t>构成。神经网络依据其权重值和神经元激励函数的数值变化可达到构建函数与算法表达的效果</a:t>
            </a:r>
            <a:r>
              <a:rPr lang="zh-CN" altLang="en-US" sz="2000" b="1" smtClean="0">
                <a:latin typeface="微软雅黑" pitchFamily="34" charset="-122"/>
                <a:ea typeface="微软雅黑" pitchFamily="34" charset="-122"/>
              </a:rPr>
              <a:t>。</a:t>
            </a:r>
            <a:endParaRPr lang="en-US" altLang="zh-CN" sz="2000" b="1" smtClean="0">
              <a:latin typeface="微软雅黑" pitchFamily="34" charset="-122"/>
              <a:ea typeface="微软雅黑" pitchFamily="34" charset="-122"/>
            </a:endParaRPr>
          </a:p>
        </p:txBody>
      </p:sp>
      <p:pic>
        <p:nvPicPr>
          <p:cNvPr id="11" name="Picture 3" descr="C:\Users\PC4\Desktop\图片5_meitu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581" y="1295594"/>
            <a:ext cx="3723944" cy="4899017"/>
          </a:xfrm>
          <a:prstGeom prst="rect">
            <a:avLst/>
          </a:prstGeom>
          <a:extLst/>
        </p:spPr>
        <p:style>
          <a:lnRef idx="2">
            <a:schemeClr val="dk1"/>
          </a:lnRef>
          <a:fillRef idx="1">
            <a:schemeClr val="lt1"/>
          </a:fillRef>
          <a:effectRef idx="0">
            <a:schemeClr val="dk1"/>
          </a:effectRef>
          <a:fontRef idx="minor">
            <a:schemeClr val="dk1"/>
          </a:fontRef>
        </p:style>
      </p:pic>
      <p:sp>
        <p:nvSpPr>
          <p:cNvPr id="12" name="TextBox 8"/>
          <p:cNvSpPr txBox="1"/>
          <p:nvPr/>
        </p:nvSpPr>
        <p:spPr>
          <a:xfrm>
            <a:off x="9168066" y="6298541"/>
            <a:ext cx="1896174" cy="261610"/>
          </a:xfrm>
          <a:prstGeom prst="rect">
            <a:avLst/>
          </a:prstGeom>
          <a:noFill/>
        </p:spPr>
        <p:txBody>
          <a:bodyPr wrap="square" rtlCol="0">
            <a:spAutoFit/>
          </a:bodyPr>
          <a:lstStyle/>
          <a:p>
            <a:pPr algn="ctr"/>
            <a:r>
              <a:rPr lang="zh-CN" altLang="en-US" sz="1100" b="1" dirty="0">
                <a:solidFill>
                  <a:srgbClr val="002060"/>
                </a:solidFill>
                <a:latin typeface="微软雅黑" pitchFamily="34" charset="-122"/>
                <a:ea typeface="微软雅黑" pitchFamily="34" charset="-122"/>
              </a:rPr>
              <a:t>多次提取卷积特征</a:t>
            </a:r>
          </a:p>
        </p:txBody>
      </p:sp>
      <p:pic>
        <p:nvPicPr>
          <p:cNvPr id="13" name="图片 12" descr="https://img-blog.csdn.net/20160702214116669"/>
          <p:cNvPicPr/>
          <p:nvPr/>
        </p:nvPicPr>
        <p:blipFill>
          <a:blip r:embed="rId3">
            <a:extLst>
              <a:ext uri="{28A0092B-C50C-407E-A947-70E740481C1C}">
                <a14:useLocalDpi xmlns:a14="http://schemas.microsoft.com/office/drawing/2010/main" val="0"/>
              </a:ext>
            </a:extLst>
          </a:blip>
          <a:srcRect/>
          <a:stretch>
            <a:fillRect/>
          </a:stretch>
        </p:blipFill>
        <p:spPr bwMode="auto">
          <a:xfrm>
            <a:off x="3546856" y="3476435"/>
            <a:ext cx="4132640" cy="2871216"/>
          </a:xfrm>
          <a:prstGeom prst="rect">
            <a:avLst/>
          </a:prstGeom>
          <a:ln/>
        </p:spPr>
        <p:style>
          <a:lnRef idx="2">
            <a:schemeClr val="dk1"/>
          </a:lnRef>
          <a:fillRef idx="1">
            <a:schemeClr val="lt1"/>
          </a:fillRef>
          <a:effectRef idx="0">
            <a:schemeClr val="dk1"/>
          </a:effectRef>
          <a:fontRef idx="minor">
            <a:schemeClr val="dk1"/>
          </a:fontRef>
        </p:style>
      </p:pic>
      <p:sp>
        <p:nvSpPr>
          <p:cNvPr id="14" name="TextBox 7"/>
          <p:cNvSpPr txBox="1"/>
          <p:nvPr/>
        </p:nvSpPr>
        <p:spPr>
          <a:xfrm>
            <a:off x="4718360" y="6399363"/>
            <a:ext cx="2063832" cy="261610"/>
          </a:xfrm>
          <a:prstGeom prst="rect">
            <a:avLst/>
          </a:prstGeom>
          <a:noFill/>
        </p:spPr>
        <p:txBody>
          <a:bodyPr wrap="square" rtlCol="0">
            <a:spAutoFit/>
          </a:bodyPr>
          <a:lstStyle/>
          <a:p>
            <a:pPr algn="ctr"/>
            <a:r>
              <a:rPr lang="zh-CN" altLang="en-US" sz="1100" b="1" dirty="0">
                <a:solidFill>
                  <a:srgbClr val="002060"/>
                </a:solidFill>
                <a:latin typeface="微软雅黑" pitchFamily="34" charset="-122"/>
                <a:ea typeface="微软雅黑" pitchFamily="34" charset="-122"/>
              </a:rPr>
              <a:t>卷积提取特征图</a:t>
            </a:r>
          </a:p>
        </p:txBody>
      </p:sp>
      <p:sp>
        <p:nvSpPr>
          <p:cNvPr id="15" name="文本框 14"/>
          <p:cNvSpPr txBox="1"/>
          <p:nvPr/>
        </p:nvSpPr>
        <p:spPr>
          <a:xfrm>
            <a:off x="397764" y="3485329"/>
            <a:ext cx="3012948" cy="2862322"/>
          </a:xfrm>
          <a:prstGeom prst="rect">
            <a:avLst/>
          </a:prstGeom>
          <a:noFill/>
          <a:ln>
            <a:solidFill>
              <a:schemeClr val="tx1"/>
            </a:solidFill>
            <a:prstDash val="dash"/>
          </a:ln>
        </p:spPr>
        <p:txBody>
          <a:bodyPr wrap="square" rtlCol="0">
            <a:spAutoFit/>
          </a:bodyPr>
          <a:lstStyle/>
          <a:p>
            <a:r>
              <a:rPr lang="zh-CN" altLang="zh-CN" sz="2000" b="1" dirty="0">
                <a:latin typeface="微软雅黑" pitchFamily="34" charset="-122"/>
                <a:ea typeface="微软雅黑" pitchFamily="34" charset="-122"/>
              </a:rPr>
              <a:t>对同一幅图像，不同的卷积核会产生不同的</a:t>
            </a:r>
            <a:r>
              <a:rPr lang="zh-CN" altLang="zh-CN" sz="2000" b="1">
                <a:latin typeface="微软雅黑" pitchFamily="34" charset="-122"/>
                <a:ea typeface="微软雅黑" pitchFamily="34" charset="-122"/>
              </a:rPr>
              <a:t>输出</a:t>
            </a:r>
            <a:r>
              <a:rPr lang="zh-CN" altLang="zh-CN" sz="2000" b="1" smtClean="0">
                <a:latin typeface="微软雅黑" pitchFamily="34" charset="-122"/>
                <a:ea typeface="微软雅黑" pitchFamily="34" charset="-122"/>
              </a:rPr>
              <a:t>结果</a:t>
            </a:r>
            <a:r>
              <a:rPr lang="zh-CN" altLang="en-US" sz="2000" b="1">
                <a:latin typeface="微软雅黑" pitchFamily="34" charset="-122"/>
                <a:ea typeface="微软雅黑" pitchFamily="34" charset="-122"/>
              </a:rPr>
              <a:t>。</a:t>
            </a:r>
            <a:r>
              <a:rPr lang="zh-CN" altLang="zh-CN" sz="2000" b="1" smtClean="0">
                <a:latin typeface="微软雅黑" pitchFamily="34" charset="-122"/>
                <a:ea typeface="微软雅黑" pitchFamily="34" charset="-122"/>
              </a:rPr>
              <a:t>卷积</a:t>
            </a:r>
            <a:r>
              <a:rPr lang="zh-CN" altLang="zh-CN" sz="2000" b="1" dirty="0">
                <a:latin typeface="微软雅黑" pitchFamily="34" charset="-122"/>
                <a:ea typeface="微软雅黑" pitchFamily="34" charset="-122"/>
              </a:rPr>
              <a:t>层利用多个卷积核提取</a:t>
            </a:r>
            <a:r>
              <a:rPr lang="zh-CN" altLang="zh-CN" sz="2000" b="1">
                <a:latin typeface="微软雅黑" pitchFamily="34" charset="-122"/>
                <a:ea typeface="微软雅黑" pitchFamily="34" charset="-122"/>
              </a:rPr>
              <a:t>图像</a:t>
            </a:r>
            <a:r>
              <a:rPr lang="zh-CN" altLang="zh-CN" sz="2000" b="1" smtClean="0">
                <a:latin typeface="微软雅黑" pitchFamily="34" charset="-122"/>
                <a:ea typeface="微软雅黑" pitchFamily="34" charset="-122"/>
              </a:rPr>
              <a:t>特征</a:t>
            </a:r>
            <a:r>
              <a:rPr lang="zh-CN" altLang="en-US" sz="2000" b="1" smtClean="0">
                <a:latin typeface="微软雅黑" pitchFamily="34" charset="-122"/>
                <a:ea typeface="微软雅黑" pitchFamily="34" charset="-122"/>
              </a:rPr>
              <a:t>。</a:t>
            </a:r>
            <a:r>
              <a:rPr lang="zh-CN" altLang="zh-CN" sz="2000" b="1" smtClean="0">
                <a:latin typeface="微软雅黑" pitchFamily="34" charset="-122"/>
                <a:ea typeface="微软雅黑" pitchFamily="34" charset="-122"/>
              </a:rPr>
              <a:t>卷积</a:t>
            </a:r>
            <a:r>
              <a:rPr lang="zh-CN" altLang="zh-CN" sz="2000" b="1" dirty="0">
                <a:latin typeface="微软雅黑" pitchFamily="34" charset="-122"/>
                <a:ea typeface="微软雅黑" pitchFamily="34" charset="-122"/>
              </a:rPr>
              <a:t>神经网络将卷积核作为神经元中的权重，经过训练集不断训练让卷积核能提取出具有区别度的特征进行图像分类</a:t>
            </a:r>
            <a:r>
              <a:rPr lang="zh-CN" altLang="zh-CN" sz="2000" b="1">
                <a:latin typeface="微软雅黑" pitchFamily="34" charset="-122"/>
                <a:ea typeface="微软雅黑" pitchFamily="34" charset="-122"/>
              </a:rPr>
              <a:t>检测</a:t>
            </a:r>
            <a:r>
              <a:rPr lang="zh-CN" altLang="zh-CN" sz="2000" b="1" smtClean="0">
                <a:latin typeface="微软雅黑" pitchFamily="34" charset="-122"/>
                <a:ea typeface="微软雅黑" pitchFamily="34" charset="-122"/>
              </a:rPr>
              <a:t>。</a:t>
            </a:r>
            <a:endParaRPr lang="zh-CN" altLang="zh-CN" sz="2000" b="1" dirty="0">
              <a:latin typeface="微软雅黑" pitchFamily="34" charset="-122"/>
              <a:ea typeface="微软雅黑" pitchFamily="34" charset="-122"/>
            </a:endParaRPr>
          </a:p>
        </p:txBody>
      </p:sp>
      <p:sp>
        <p:nvSpPr>
          <p:cNvPr id="3" name="文本框 2"/>
          <p:cNvSpPr txBox="1"/>
          <p:nvPr/>
        </p:nvSpPr>
        <p:spPr>
          <a:xfrm>
            <a:off x="373440" y="2542577"/>
            <a:ext cx="730605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a:solidFill>
                  <a:srgbClr val="0000FF"/>
                </a:solidFill>
                <a:latin typeface="微软雅黑" pitchFamily="34" charset="-122"/>
                <a:ea typeface="微软雅黑" pitchFamily="34" charset="-122"/>
              </a:rPr>
              <a:t>卷积神经网络</a:t>
            </a:r>
            <a:r>
              <a:rPr lang="zh-CN" altLang="en-US" sz="2000" b="1">
                <a:latin typeface="微软雅黑" pitchFamily="34" charset="-122"/>
                <a:ea typeface="微软雅黑" pitchFamily="34" charset="-122"/>
              </a:rPr>
              <a:t>仿造生物视觉神经系统机制构建，更加</a:t>
            </a:r>
            <a:r>
              <a:rPr lang="zh-CN" altLang="en-US" sz="2000" b="1" smtClean="0">
                <a:latin typeface="微软雅黑" pitchFamily="34" charset="-122"/>
                <a:ea typeface="微软雅黑" pitchFamily="34" charset="-122"/>
              </a:rPr>
              <a:t>擅长二维图像处理</a:t>
            </a:r>
            <a:r>
              <a:rPr lang="zh-CN" altLang="en-US" sz="2000" b="1">
                <a:latin typeface="微软雅黑" pitchFamily="34" charset="-122"/>
                <a:ea typeface="微软雅黑" pitchFamily="34" charset="-122"/>
              </a:rPr>
              <a:t>任务。它主要</a:t>
            </a:r>
            <a:r>
              <a:rPr lang="zh-CN" altLang="zh-CN" sz="2000" b="1">
                <a:latin typeface="微软雅黑" pitchFamily="34" charset="-122"/>
                <a:ea typeface="微软雅黑" pitchFamily="34" charset="-122"/>
              </a:rPr>
              <a:t>包含卷积层，池化层和全连接层</a:t>
            </a:r>
            <a:r>
              <a:rPr lang="zh-CN" altLang="en-US" sz="2000" b="1" smtClean="0">
                <a:latin typeface="微软雅黑" pitchFamily="34" charset="-122"/>
                <a:ea typeface="微软雅黑" pitchFamily="34" charset="-122"/>
              </a:rPr>
              <a:t>。</a:t>
            </a:r>
            <a:endParaRPr lang="zh-CN" altLang="zh-CN" sz="2000" b="1">
              <a:latin typeface="微软雅黑" pitchFamily="34" charset="-122"/>
              <a:ea typeface="微软雅黑" pitchFamily="34" charset="-122"/>
            </a:endParaRPr>
          </a:p>
        </p:txBody>
      </p:sp>
    </p:spTree>
    <p:extLst>
      <p:ext uri="{BB962C8B-B14F-4D97-AF65-F5344CB8AC3E}">
        <p14:creationId xmlns:p14="http://schemas.microsoft.com/office/powerpoint/2010/main" val="232739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53541</TotalTime>
  <Words>4272</Words>
  <Application>Microsoft Office PowerPoint</Application>
  <PresentationFormat>宽屏</PresentationFormat>
  <Paragraphs>300</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Gill Sans</vt:lpstr>
      <vt:lpstr>新細明體</vt:lpstr>
      <vt:lpstr>思源黑体 CN Medium</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楠</dc:creator>
  <cp:lastModifiedBy>楠</cp:lastModifiedBy>
  <cp:revision>178</cp:revision>
  <dcterms:created xsi:type="dcterms:W3CDTF">2020-03-23T12:01:15Z</dcterms:created>
  <dcterms:modified xsi:type="dcterms:W3CDTF">2020-05-10T13:56:02Z</dcterms:modified>
</cp:coreProperties>
</file>